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0" r:id="rId3"/>
    <p:sldId id="311" r:id="rId4"/>
    <p:sldId id="275" r:id="rId5"/>
    <p:sldId id="298" r:id="rId6"/>
    <p:sldId id="324" r:id="rId7"/>
    <p:sldId id="302" r:id="rId8"/>
    <p:sldId id="318" r:id="rId9"/>
    <p:sldId id="319" r:id="rId10"/>
    <p:sldId id="320" r:id="rId11"/>
    <p:sldId id="321" r:id="rId12"/>
    <p:sldId id="282" r:id="rId13"/>
    <p:sldId id="322" r:id="rId14"/>
    <p:sldId id="284" r:id="rId15"/>
    <p:sldId id="285" r:id="rId16"/>
    <p:sldId id="286" r:id="rId17"/>
    <p:sldId id="287" r:id="rId18"/>
    <p:sldId id="291" r:id="rId19"/>
    <p:sldId id="292" r:id="rId20"/>
    <p:sldId id="307" r:id="rId21"/>
    <p:sldId id="312" r:id="rId22"/>
    <p:sldId id="289" r:id="rId23"/>
    <p:sldId id="313" r:id="rId24"/>
    <p:sldId id="293" r:id="rId25"/>
    <p:sldId id="323" r:id="rId26"/>
    <p:sldId id="294" r:id="rId27"/>
    <p:sldId id="317" r:id="rId28"/>
    <p:sldId id="271" r:id="rId2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2 Rectángulo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23 Rectángulo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24 Rectángulo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25 Rectángulo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26 Rectángulo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29 Rectángulo redondeado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30 Rectángulo redondeado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6 Rectángulo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9 Rectángulo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0 Rectángulo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18 Rectángulo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7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EE754-A110-4039-BFE9-CEF5D7480618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18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41E1B4F-2223-46D3-81BD-BAF411E636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2725E-E436-4376-9D4F-2DCE07490477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6DA1C-EA32-40E3-97F5-F20751D22A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5F5DA-317C-4924-8F9F-72670CAD8F40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04E94-E09B-46DC-81D7-C23936E0F1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09827-79A4-44BD-A323-61B9406ECF73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BCD4F-FBC6-479A-A661-5656E1E054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150E-2299-4092-A9D1-005FC262E713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BF387-310C-43CC-B48B-8E21BE6F0F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E35C-69F1-4982-8363-C94E8750F349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DB174-55CD-4706-BF3A-C0389D412B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A605D0-8F1D-4C70-A7CE-A061980C1D04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47C16F-C26B-42B3-8049-A61A20FC99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A401D-2948-473B-BA68-873B90F0782A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0A48-B67F-4D8C-B3B6-C97424875C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818D9-6C0F-4463-85B0-B66C1D4B244B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82F4E-D65E-42A4-BADD-14DEE1D2C7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F32D-2B1B-43FB-80D3-2A85024DF70F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2E4E4-9DD0-44E2-AB65-EE410140EF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44432-AC64-4779-A7C6-F18D7944AD4C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B9694-42AC-457C-A072-DB5BA36E54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28 Rectángulo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29 Rectángulo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4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082D2027-DBF9-40D5-9077-9BE237C844BB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F3FC3A3-C223-4878-9CF7-120B396841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5" r:id="rId5"/>
    <p:sldLayoutId id="2147483686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pee.es/dctm/weboapee/erasmus/documentosgestione/educacionsup/anexo-ivacuerdo-de-aprendizaje-para-practicasjunio-2014.doc?documentId=0901e72b819ea3ec" TargetMode="External"/><Relationship Id="rId2" Type="http://schemas.openxmlformats.org/officeDocument/2006/relationships/hyperlink" Target="http://www.oapee.es/dctm/weboapee/erasmus/ka102/anexo-iv--contrato-estudiantes-formacion-y-o-practicas-final.doc?documentId=0901e72b81aacdc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apee.es/oapee/inicio/ErasmusPlus/con-2014-gestion/convocatoria-2014-ka1-es/seguimientoka1es.html" TargetMode="External"/><Relationship Id="rId4" Type="http://schemas.openxmlformats.org/officeDocument/2006/relationships/hyperlink" Target="http://www.oapee.es/dctm/weboapee/erasmus/documentosgestione/educacionsup/anexo-ivcarta-del-estudiante-erasmusjunio-2014.doc?documentId=0901e72b819ea3e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pee.es/oapee/inicio/ErasmusPlus/con-2014-gestion/convocatoria-2014-ka1-fp/seguimientoka1fp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beira.org/erasmus/PracticaEmpresa.php?lang=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ss.cedefop.europa.eu/es/documents/curriculum-vitae" TargetMode="External"/><Relationship Id="rId2" Type="http://schemas.openxmlformats.org/officeDocument/2006/relationships/hyperlink" Target="mailto:praxeuropa@gmai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>
          <a:xfrm>
            <a:off x="323850" y="2133600"/>
            <a:ext cx="8458200" cy="1470025"/>
          </a:xfrm>
        </p:spPr>
        <p:txBody>
          <a:bodyPr/>
          <a:lstStyle/>
          <a:p>
            <a:pPr eaLnBrk="1" hangingPunct="1"/>
            <a:r>
              <a:rPr lang="es-ES" smtClean="0"/>
              <a:t>CONSORCIO ERASMUS</a:t>
            </a: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es-ES" smtClean="0"/>
              <a:t>PRAXEUROPA GALICIA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4970"/>
            <a:ext cx="8229600" cy="432435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s-ES" sz="2400" b="1" u="sng" dirty="0" smtClean="0"/>
              <a:t>Principios </a:t>
            </a:r>
            <a:r>
              <a:rPr lang="es-ES" sz="2400" b="1" u="sng" dirty="0" err="1" smtClean="0"/>
              <a:t>na</a:t>
            </a:r>
            <a:r>
              <a:rPr lang="es-ES" sz="2400" b="1" u="sng" dirty="0" smtClean="0"/>
              <a:t> selección </a:t>
            </a:r>
            <a:r>
              <a:rPr lang="es-ES" sz="2000" dirty="0" smtClean="0"/>
              <a:t>(Según a </a:t>
            </a:r>
            <a:r>
              <a:rPr lang="es-ES" sz="2000" dirty="0" err="1" smtClean="0"/>
              <a:t>Axencia</a:t>
            </a:r>
            <a:r>
              <a:rPr lang="es-ES" sz="2000" dirty="0" smtClean="0"/>
              <a:t> Nacional):</a:t>
            </a:r>
          </a:p>
          <a:p>
            <a:r>
              <a:rPr lang="es-ES" sz="2000" dirty="0" smtClean="0"/>
              <a:t>O proceso debe ser equitativo, trasparente, coherente e quedar documentado.</a:t>
            </a:r>
          </a:p>
          <a:p>
            <a:r>
              <a:rPr lang="es-ES" sz="2000" dirty="0" smtClean="0"/>
              <a:t>Os criterios deben ser públicos.</a:t>
            </a:r>
          </a:p>
          <a:p>
            <a:r>
              <a:rPr lang="es-ES" sz="2000" dirty="0" smtClean="0"/>
              <a:t>Deben evitarse os conflictos de intereses.</a:t>
            </a:r>
          </a:p>
          <a:p>
            <a:endParaRPr lang="gl-ES" sz="2000" dirty="0" smtClean="0"/>
          </a:p>
          <a:p>
            <a:endParaRPr lang="gl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57200" y="764704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s-ES" dirty="0" smtClean="0"/>
              <a:t>SELECCIÓN DE PARTICIPANTES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28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2962"/>
            <a:ext cx="8229600" cy="432435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gl-ES" sz="2400" b="1" u="sng" dirty="0" smtClean="0"/>
              <a:t>Proceso de selección:</a:t>
            </a:r>
            <a:endParaRPr lang="gl-ES" sz="2000" dirty="0" smtClean="0"/>
          </a:p>
          <a:p>
            <a:pPr marL="109537" indent="0">
              <a:spcAft>
                <a:spcPts val="1200"/>
              </a:spcAft>
              <a:buNone/>
            </a:pPr>
            <a:r>
              <a:rPr lang="gl-ES" sz="2000" dirty="0" smtClean="0"/>
              <a:t>Nos centros educativos constituirase unha comisión de selección formada polos seguintes membros:</a:t>
            </a:r>
          </a:p>
          <a:p>
            <a:pPr lvl="0"/>
            <a:r>
              <a:rPr lang="gl-ES" sz="2000" dirty="0" smtClean="0"/>
              <a:t>Director/a do centro</a:t>
            </a:r>
          </a:p>
          <a:p>
            <a:pPr lvl="0"/>
            <a:r>
              <a:rPr lang="gl-ES" sz="2000" dirty="0" smtClean="0"/>
              <a:t>Persoa encargada da coordinación dos programas internacionais</a:t>
            </a:r>
          </a:p>
          <a:p>
            <a:pPr lvl="0"/>
            <a:r>
              <a:rPr lang="gl-ES" sz="2000" dirty="0" smtClean="0"/>
              <a:t>Orientador/a,</a:t>
            </a:r>
          </a:p>
          <a:p>
            <a:pPr lvl="0"/>
            <a:r>
              <a:rPr lang="gl-ES" sz="2000" dirty="0" smtClean="0"/>
              <a:t>Un/unha profesor/a, preferentemente a persoa titora de </a:t>
            </a:r>
            <a:r>
              <a:rPr lang="gl-ES" sz="2000" dirty="0" err="1" smtClean="0"/>
              <a:t>FCT</a:t>
            </a:r>
            <a:r>
              <a:rPr lang="gl-ES" sz="2000" dirty="0" smtClean="0"/>
              <a:t> ou titora do ciclo.</a:t>
            </a:r>
            <a:endParaRPr lang="gl-ES" sz="2000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57200" y="764704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s-ES" dirty="0" smtClean="0"/>
              <a:t>SELECCIÓN DE PARTICIPANTES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gl-ES" sz="3600" dirty="0" smtClean="0"/>
              <a:t>ACORDO DE FORMACIÓN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19256" cy="4896544"/>
          </a:xfrm>
        </p:spPr>
        <p:txBody>
          <a:bodyPr/>
          <a:lstStyle/>
          <a:p>
            <a:pPr marL="109537" indent="0">
              <a:buNone/>
            </a:pPr>
            <a:r>
              <a:rPr lang="gl-ES" sz="2000" dirty="0" smtClean="0"/>
              <a:t>Enviar a </a:t>
            </a:r>
            <a:r>
              <a:rPr lang="gl-ES" sz="2000" dirty="0" err="1" smtClean="0"/>
              <a:t>praxeuropa@gmail</a:t>
            </a:r>
            <a:r>
              <a:rPr lang="gl-ES" sz="2000" dirty="0" smtClean="0"/>
              <a:t>.</a:t>
            </a:r>
            <a:r>
              <a:rPr lang="gl-ES" sz="2000" dirty="0" err="1" smtClean="0"/>
              <a:t>com</a:t>
            </a:r>
            <a:r>
              <a:rPr lang="gl-ES" sz="2000" dirty="0" smtClean="0"/>
              <a:t> unha copia dixitalizada asinada polo </a:t>
            </a:r>
            <a:r>
              <a:rPr lang="gl-ES" sz="2000" dirty="0" smtClean="0">
                <a:solidFill>
                  <a:srgbClr val="FF0000"/>
                </a:solidFill>
              </a:rPr>
              <a:t>estudante, institución de envío e a empresa</a:t>
            </a:r>
            <a:r>
              <a:rPr lang="gl-ES" sz="2000" dirty="0" smtClean="0"/>
              <a:t>.</a:t>
            </a:r>
          </a:p>
          <a:p>
            <a:pPr marL="109537" indent="0">
              <a:buNone/>
            </a:pPr>
            <a:r>
              <a:rPr lang="es-ES" sz="2000" b="1" dirty="0"/>
              <a:t>ANEXO IV – MODELOS DE DOCUMENTOS DE CONVENIO PARA USO ENTRE BENEFICIARIO Y PARTICIPANTE</a:t>
            </a:r>
          </a:p>
          <a:p>
            <a:r>
              <a:rPr lang="es-ES" sz="2000" u="sng" dirty="0">
                <a:hlinkClick r:id="rId2" tooltip="Enlace externo, se abre en ventana nueva"/>
              </a:rPr>
              <a:t>Convenio de Estudiante</a:t>
            </a:r>
            <a:endParaRPr lang="es-ES" sz="2000" dirty="0"/>
          </a:p>
          <a:p>
            <a:r>
              <a:rPr lang="es-ES" sz="2000" u="sng" dirty="0">
                <a:hlinkClick r:id="rId3" tooltip="Enlace externo, se abre en ventana nueva"/>
              </a:rPr>
              <a:t>Acuerdo de aprendizaje para prácticas</a:t>
            </a:r>
            <a:r>
              <a:rPr lang="es-ES" sz="2000" dirty="0"/>
              <a:t> (</a:t>
            </a:r>
            <a:r>
              <a:rPr lang="es-ES" sz="2000" dirty="0" smtClean="0"/>
              <a:t>inglés)</a:t>
            </a:r>
            <a:endParaRPr lang="es-ES" sz="2000" u="sng" dirty="0"/>
          </a:p>
          <a:p>
            <a:r>
              <a:rPr lang="es-ES" sz="2000" u="sng" dirty="0" smtClean="0">
                <a:hlinkClick r:id="rId4" tooltip="Enlace externo, se abre en ventana nueva"/>
              </a:rPr>
              <a:t>Carta </a:t>
            </a:r>
            <a:r>
              <a:rPr lang="es-ES" sz="2000" u="sng" dirty="0">
                <a:hlinkClick r:id="rId4" tooltip="Enlace externo, se abre en ventana nueva"/>
              </a:rPr>
              <a:t>del estudiante Erasmus</a:t>
            </a:r>
            <a:endParaRPr lang="es-ES" sz="2000" dirty="0"/>
          </a:p>
          <a:p>
            <a:pPr marL="109537" indent="0">
              <a:buNone/>
            </a:pPr>
            <a:endParaRPr lang="gl-ES" sz="2000" dirty="0" smtClean="0"/>
          </a:p>
          <a:p>
            <a:endParaRPr lang="gl-ES" sz="1800" dirty="0" smtClean="0"/>
          </a:p>
          <a:p>
            <a:pPr marL="109537" indent="0">
              <a:buNone/>
            </a:pPr>
            <a:r>
              <a:rPr lang="gl-ES" sz="1400" dirty="0" err="1" smtClean="0"/>
              <a:t>Disponible</a:t>
            </a:r>
            <a:r>
              <a:rPr lang="gl-ES" sz="1400" dirty="0" smtClean="0"/>
              <a:t> en </a:t>
            </a:r>
            <a:r>
              <a:rPr lang="gl-ES" sz="1400" dirty="0" smtClean="0">
                <a:hlinkClick r:id="rId5"/>
              </a:rPr>
              <a:t>http</a:t>
            </a:r>
            <a:r>
              <a:rPr lang="gl-ES" sz="1400" dirty="0">
                <a:hlinkClick r:id="rId5"/>
              </a:rPr>
              <a:t>://</a:t>
            </a:r>
            <a:r>
              <a:rPr lang="gl-ES" sz="1400" dirty="0" smtClean="0">
                <a:hlinkClick r:id="rId5"/>
              </a:rPr>
              <a:t>www.oapee.es/oapee/inicio/ErasmusPlus/con-2014-gestion/convocatoria-2014-ka1-es/seguimientoka1es.html</a:t>
            </a:r>
            <a:r>
              <a:rPr lang="gl-ES" sz="1400" dirty="0" smtClean="0"/>
              <a:t> </a:t>
            </a:r>
            <a:endParaRPr lang="gl-ES" sz="1400" dirty="0"/>
          </a:p>
        </p:txBody>
      </p:sp>
    </p:spTree>
    <p:extLst>
      <p:ext uri="{BB962C8B-B14F-4D97-AF65-F5344CB8AC3E}">
        <p14:creationId xmlns:p14="http://schemas.microsoft.com/office/powerpoint/2010/main" val="17040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2012354"/>
            <a:ext cx="8604448" cy="5017046"/>
          </a:xfrm>
        </p:spPr>
        <p:txBody>
          <a:bodyPr/>
          <a:lstStyle/>
          <a:p>
            <a:pPr marL="109537" indent="0">
              <a:spcAft>
                <a:spcPts val="600"/>
              </a:spcAft>
              <a:buFont typeface="Wingdings" pitchFamily="2" charset="2"/>
              <a:buChar char="ü"/>
            </a:pPr>
            <a:r>
              <a:rPr lang="gl-ES" sz="2000" dirty="0" smtClean="0"/>
              <a:t>Unha vez recibidas todas as propostas dos centros educativos, a Dirección Xeral resolverá a concesión das becas Erasmus ao alumnado seleccionado. </a:t>
            </a:r>
          </a:p>
          <a:p>
            <a:pPr marL="109537" indent="0">
              <a:spcAft>
                <a:spcPts val="600"/>
              </a:spcAft>
              <a:buFont typeface="Wingdings" pitchFamily="2" charset="2"/>
              <a:buChar char="ü"/>
            </a:pPr>
            <a:r>
              <a:rPr lang="gl-ES" sz="2000" dirty="0" smtClean="0"/>
              <a:t>A resolución será comunicada aos centros educativos. </a:t>
            </a:r>
          </a:p>
          <a:p>
            <a:pPr marL="109537" indent="0">
              <a:spcAft>
                <a:spcPts val="600"/>
              </a:spcAft>
              <a:buFont typeface="Wingdings" pitchFamily="2" charset="2"/>
              <a:buChar char="ü"/>
            </a:pPr>
            <a:r>
              <a:rPr lang="gl-ES" sz="2000" dirty="0" smtClean="0"/>
              <a:t>Firma do Convenio de Subvención entre a Dirección Xeral e os beneficiarios:</a:t>
            </a:r>
          </a:p>
          <a:p>
            <a:pPr lvl="1" eaLnBrk="1" hangingPunct="1"/>
            <a:r>
              <a:rPr lang="gl-ES" sz="1800" smtClean="0">
                <a:solidFill>
                  <a:schemeClr val="tx1"/>
                </a:solidFill>
              </a:rPr>
              <a:t>Enviar </a:t>
            </a:r>
            <a:r>
              <a:rPr lang="gl-ES" sz="1800" b="1" i="1" u="sng" smtClean="0">
                <a:solidFill>
                  <a:schemeClr val="tx1"/>
                </a:solidFill>
              </a:rPr>
              <a:t>tres orixinais </a:t>
            </a:r>
            <a:r>
              <a:rPr lang="gl-ES" sz="1800" b="1" i="1" u="sng" dirty="0" smtClean="0">
                <a:solidFill>
                  <a:schemeClr val="tx1"/>
                </a:solidFill>
              </a:rPr>
              <a:t>asinados </a:t>
            </a:r>
            <a:r>
              <a:rPr lang="gl-ES" sz="1800" dirty="0" smtClean="0">
                <a:solidFill>
                  <a:schemeClr val="tx1"/>
                </a:solidFill>
              </a:rPr>
              <a:t>polo estudante por correo postal a:</a:t>
            </a:r>
          </a:p>
          <a:p>
            <a:pPr lvl="1" eaLnBrk="1" hangingPunct="1">
              <a:buNone/>
            </a:pPr>
            <a:r>
              <a:rPr lang="gl-ES" sz="1800" dirty="0" smtClean="0">
                <a:solidFill>
                  <a:schemeClr val="tx1"/>
                </a:solidFill>
              </a:rPr>
              <a:t>		</a:t>
            </a:r>
            <a:r>
              <a:rPr lang="gl-ES" sz="1400" dirty="0" smtClean="0">
                <a:solidFill>
                  <a:schemeClr val="tx1"/>
                </a:solidFill>
              </a:rPr>
              <a:t>Consellería de Cultura, Educación e O.U</a:t>
            </a:r>
            <a:br>
              <a:rPr lang="gl-ES" sz="1400" dirty="0" smtClean="0">
                <a:solidFill>
                  <a:schemeClr val="tx1"/>
                </a:solidFill>
              </a:rPr>
            </a:br>
            <a:r>
              <a:rPr lang="gl-ES" sz="1400" dirty="0" smtClean="0">
                <a:solidFill>
                  <a:schemeClr val="tx1"/>
                </a:solidFill>
              </a:rPr>
              <a:t>	Dirección Xeral de Educación, Formación Profesional de I.E</a:t>
            </a:r>
            <a:br>
              <a:rPr lang="gl-ES" sz="1400" dirty="0" smtClean="0">
                <a:solidFill>
                  <a:schemeClr val="tx1"/>
                </a:solidFill>
              </a:rPr>
            </a:br>
            <a:r>
              <a:rPr lang="gl-ES" sz="1400" dirty="0" smtClean="0">
                <a:solidFill>
                  <a:schemeClr val="tx1"/>
                </a:solidFill>
              </a:rPr>
              <a:t>	Unidade de Programas Europeos</a:t>
            </a:r>
            <a:br>
              <a:rPr lang="gl-ES" sz="1400" dirty="0" smtClean="0">
                <a:solidFill>
                  <a:schemeClr val="tx1"/>
                </a:solidFill>
              </a:rPr>
            </a:br>
            <a:r>
              <a:rPr lang="gl-ES" sz="1400" dirty="0" smtClean="0">
                <a:solidFill>
                  <a:schemeClr val="tx1"/>
                </a:solidFill>
              </a:rPr>
              <a:t>	San Caetano s/n</a:t>
            </a:r>
            <a:br>
              <a:rPr lang="gl-ES" sz="1400" dirty="0" smtClean="0">
                <a:solidFill>
                  <a:schemeClr val="tx1"/>
                </a:solidFill>
              </a:rPr>
            </a:br>
            <a:r>
              <a:rPr lang="gl-ES" sz="1400" dirty="0" smtClean="0">
                <a:solidFill>
                  <a:schemeClr val="tx1"/>
                </a:solidFill>
              </a:rPr>
              <a:t>	15781 Santiago de Compostela</a:t>
            </a:r>
          </a:p>
          <a:p>
            <a:pPr lvl="1" eaLnBrk="1" hangingPunct="1"/>
            <a:r>
              <a:rPr lang="gl-ES" sz="1800" dirty="0" smtClean="0">
                <a:solidFill>
                  <a:schemeClr val="tx1"/>
                </a:solidFill>
              </a:rPr>
              <a:t>A Consellería devolverá una copia asinada polo Director Xeral a cada centro para que sexa entregada ao estudante.</a:t>
            </a:r>
          </a:p>
          <a:p>
            <a:pPr marL="109537" indent="0">
              <a:spcAft>
                <a:spcPts val="600"/>
              </a:spcAft>
              <a:buFont typeface="Wingdings" pitchFamily="2" charset="2"/>
              <a:buChar char="ü"/>
            </a:pPr>
            <a:endParaRPr lang="gl-ES" sz="2000" dirty="0" smtClean="0"/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endParaRPr lang="gl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200" y="764704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eaLnBrk="0" hangingPunct="0"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gl-ES" sz="3200" dirty="0" smtClean="0"/>
              <a:t>CONVENIO DE SUBVENCIÓN: RESOLUCIÓN E SINTAURA DO CONVENIO.</a:t>
            </a:r>
            <a:endParaRPr lang="gl-ES" sz="3200" dirty="0"/>
          </a:p>
        </p:txBody>
      </p:sp>
    </p:spTree>
    <p:extLst>
      <p:ext uri="{BB962C8B-B14F-4D97-AF65-F5344CB8AC3E}">
        <p14:creationId xmlns:p14="http://schemas.microsoft.com/office/powerpoint/2010/main" val="405375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435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gl-ES" sz="2000" dirty="0" smtClean="0"/>
              <a:t>Sinatura do Convenio máis 3 anexos:</a:t>
            </a:r>
          </a:p>
          <a:p>
            <a:r>
              <a:rPr lang="gl-ES" sz="2000" dirty="0" smtClean="0"/>
              <a:t>Anexo I: Acordo de Aprendizaxe</a:t>
            </a:r>
          </a:p>
          <a:p>
            <a:r>
              <a:rPr lang="gl-ES" sz="2000" dirty="0" smtClean="0"/>
              <a:t>Anexo II: Condicións xerais</a:t>
            </a:r>
          </a:p>
          <a:p>
            <a:r>
              <a:rPr lang="gl-ES" sz="2000" dirty="0" smtClean="0"/>
              <a:t>Anexo III: Carta de estudante Erasmus</a:t>
            </a:r>
            <a:endParaRPr lang="gl-ES" dirty="0" smtClean="0"/>
          </a:p>
          <a:p>
            <a:pPr marL="109537" indent="0">
              <a:buNone/>
            </a:pPr>
            <a:endParaRPr lang="gl-ES" dirty="0" smtClean="0"/>
          </a:p>
          <a:p>
            <a:pPr marL="109537" indent="0">
              <a:buNone/>
            </a:pPr>
            <a:r>
              <a:rPr lang="gl-ES" sz="1800" dirty="0" err="1" smtClean="0"/>
              <a:t>Disponibles</a:t>
            </a:r>
            <a:r>
              <a:rPr lang="gl-ES" sz="1800" dirty="0" smtClean="0"/>
              <a:t> en </a:t>
            </a:r>
            <a:r>
              <a:rPr lang="gl-ES" sz="1800" dirty="0" smtClean="0">
                <a:hlinkClick r:id="rId2"/>
              </a:rPr>
              <a:t>http://www.oapee.es/oapee/inicio/ErasmusPlus/con-2014-gestion/convocatoria-2014-ka1-fp/seguimientoka1fp.html</a:t>
            </a:r>
            <a:r>
              <a:rPr lang="gl-ES" sz="1800" dirty="0" smtClean="0"/>
              <a:t> </a:t>
            </a:r>
            <a:endParaRPr lang="gl-ES" sz="1800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200" y="764704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eaLnBrk="0" hangingPunct="0"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gl-ES" dirty="0" smtClean="0"/>
              <a:t>SINATURA</a:t>
            </a:r>
            <a:r>
              <a:rPr lang="pt-BR" dirty="0" smtClean="0"/>
              <a:t> DO CONVENIO DE SUBVENCIÓN: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8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042"/>
            <a:ext cx="8229600" cy="474233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gl-ES" sz="2000" dirty="0" smtClean="0"/>
              <a:t>Datos das institución de envío e do participante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gl-ES" sz="2000" dirty="0" smtClean="0"/>
              <a:t>Condicións Particulares:</a:t>
            </a:r>
          </a:p>
          <a:p>
            <a:pPr lvl="1"/>
            <a:r>
              <a:rPr lang="gl-ES" sz="1800" dirty="0" smtClean="0">
                <a:solidFill>
                  <a:schemeClr val="tx2"/>
                </a:solidFill>
              </a:rPr>
              <a:t>I. Obxecto do convenio</a:t>
            </a:r>
          </a:p>
          <a:p>
            <a:pPr lvl="1"/>
            <a:r>
              <a:rPr lang="gl-ES" sz="1800" dirty="0" smtClean="0">
                <a:solidFill>
                  <a:schemeClr val="tx2"/>
                </a:solidFill>
              </a:rPr>
              <a:t>II. Entrada en vigor e duración</a:t>
            </a:r>
          </a:p>
          <a:p>
            <a:pPr lvl="1"/>
            <a:r>
              <a:rPr lang="gl-ES" sz="1800" dirty="0" smtClean="0">
                <a:solidFill>
                  <a:schemeClr val="tx2"/>
                </a:solidFill>
              </a:rPr>
              <a:t>III. Axuda financeira</a:t>
            </a:r>
          </a:p>
          <a:p>
            <a:pPr lvl="1"/>
            <a:r>
              <a:rPr lang="gl-ES" sz="1800" dirty="0" smtClean="0">
                <a:solidFill>
                  <a:schemeClr val="tx2"/>
                </a:solidFill>
              </a:rPr>
              <a:t>IV. Modalidades de pagamento</a:t>
            </a:r>
          </a:p>
          <a:p>
            <a:pPr lvl="1"/>
            <a:r>
              <a:rPr lang="gl-ES" sz="1800" dirty="0" smtClean="0">
                <a:solidFill>
                  <a:schemeClr val="tx2"/>
                </a:solidFill>
              </a:rPr>
              <a:t>V. Seguro</a:t>
            </a:r>
          </a:p>
          <a:p>
            <a:pPr lvl="1"/>
            <a:r>
              <a:rPr lang="gl-ES" sz="1800" dirty="0" smtClean="0">
                <a:solidFill>
                  <a:schemeClr val="tx2"/>
                </a:solidFill>
              </a:rPr>
              <a:t>VI. Apoio lingüístico</a:t>
            </a:r>
          </a:p>
          <a:p>
            <a:pPr lvl="1"/>
            <a:r>
              <a:rPr lang="gl-ES" sz="1800" dirty="0" smtClean="0">
                <a:solidFill>
                  <a:schemeClr val="tx2"/>
                </a:solidFill>
              </a:rPr>
              <a:t>VII. </a:t>
            </a:r>
            <a:r>
              <a:rPr lang="gl-ES" sz="1800" dirty="0" err="1" smtClean="0">
                <a:solidFill>
                  <a:schemeClr val="tx2"/>
                </a:solidFill>
              </a:rPr>
              <a:t>Cuestionario UE</a:t>
            </a:r>
            <a:endParaRPr lang="gl-ES" sz="1800" dirty="0" smtClean="0">
              <a:solidFill>
                <a:schemeClr val="tx2"/>
              </a:solidFill>
            </a:endParaRPr>
          </a:p>
          <a:p>
            <a:pPr lvl="1"/>
            <a:r>
              <a:rPr lang="gl-ES" sz="1800" dirty="0" smtClean="0">
                <a:solidFill>
                  <a:schemeClr val="tx2"/>
                </a:solidFill>
              </a:rPr>
              <a:t>VIII. Lexislación aplicable e tribunais competentes</a:t>
            </a:r>
            <a:br>
              <a:rPr lang="gl-ES" sz="1800" dirty="0" smtClean="0">
                <a:solidFill>
                  <a:schemeClr val="tx2"/>
                </a:solidFill>
              </a:rPr>
            </a:br>
            <a:endParaRPr lang="gl-ES" sz="1800" dirty="0">
              <a:solidFill>
                <a:schemeClr val="tx2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200" y="764704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eaLnBrk="0" hangingPunct="0"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s-ES" dirty="0" smtClean="0"/>
              <a:t>ESTRUCTURA DO CONVENIO DE SUBVENCIÓN: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0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gl-ES" sz="2000" dirty="0" smtClean="0"/>
              <a:t>Debe indicarse que todos os participantes foron informados debidamente.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gl-ES" sz="2000" dirty="0" smtClean="0"/>
              <a:t>Debe indicarse o responsable de contratar os seguros obrigatorios.</a:t>
            </a:r>
          </a:p>
          <a:p>
            <a:pPr lvl="1"/>
            <a:r>
              <a:rPr lang="gl-ES" sz="2000" dirty="0" smtClean="0">
                <a:solidFill>
                  <a:schemeClr val="tx2"/>
                </a:solidFill>
              </a:rPr>
              <a:t>Seguro médico (tarxeta sanitaria europea ou de entidade privada)</a:t>
            </a:r>
          </a:p>
          <a:p>
            <a:pPr lvl="1"/>
            <a:r>
              <a:rPr lang="gl-ES" sz="2000" dirty="0" smtClean="0">
                <a:solidFill>
                  <a:schemeClr val="tx2"/>
                </a:solidFill>
              </a:rPr>
              <a:t>Responsabilidade civil</a:t>
            </a:r>
          </a:p>
          <a:p>
            <a:pPr lvl="1"/>
            <a:r>
              <a:rPr lang="gl-ES" sz="2000" dirty="0" smtClean="0">
                <a:solidFill>
                  <a:schemeClr val="tx2"/>
                </a:solidFill>
              </a:rPr>
              <a:t>Accidentes</a:t>
            </a:r>
            <a:endParaRPr lang="gl-ES" sz="2000" dirty="0">
              <a:solidFill>
                <a:schemeClr val="tx2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200" y="764704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eaLnBrk="0" hangingPunct="0"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s-ES" dirty="0" smtClean="0"/>
              <a:t>CONVENIO DE SUBVENCIÓN: SEGURO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793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528392"/>
          </a:xfrm>
        </p:spPr>
        <p:txBody>
          <a:bodyPr/>
          <a:lstStyle/>
          <a:p>
            <a:pPr marL="109537" indent="0">
              <a:buNone/>
            </a:pPr>
            <a:r>
              <a:rPr lang="gl-ES" sz="2000" b="1" dirty="0" smtClean="0"/>
              <a:t>Obxectivos</a:t>
            </a:r>
            <a:r>
              <a:rPr lang="gl-ES" sz="2000" dirty="0" smtClean="0"/>
              <a:t>: </a:t>
            </a:r>
          </a:p>
          <a:p>
            <a:r>
              <a:rPr lang="gl-ES" sz="1800" dirty="0" smtClean="0"/>
              <a:t>Avaliar o nivel de competencia da lingua na que se realizarán os estudos ou as prácticas.</a:t>
            </a:r>
          </a:p>
          <a:p>
            <a:r>
              <a:rPr lang="gl-ES" sz="1800" dirty="0" smtClean="0"/>
              <a:t>Mellorar o coñecemento da lingua antes e/ou durante a </a:t>
            </a:r>
            <a:br>
              <a:rPr lang="gl-ES" sz="1800" dirty="0" smtClean="0"/>
            </a:br>
            <a:r>
              <a:rPr lang="gl-ES" sz="1800" dirty="0" smtClean="0"/>
              <a:t>mobilidade, mediante a realización de </a:t>
            </a:r>
            <a:r>
              <a:rPr lang="gl-ES" sz="1800" dirty="0" err="1" smtClean="0"/>
              <a:t>cursos online</a:t>
            </a:r>
            <a:r>
              <a:rPr lang="gl-ES" sz="1800" dirty="0" smtClean="0"/>
              <a:t>.</a:t>
            </a:r>
          </a:p>
          <a:p>
            <a:pPr marL="109537" indent="0">
              <a:buNone/>
            </a:pPr>
            <a:endParaRPr lang="gl-ES" sz="1800" dirty="0" smtClean="0"/>
          </a:p>
          <a:p>
            <a:pPr marL="109537" indent="0">
              <a:buNone/>
            </a:pPr>
            <a:r>
              <a:rPr lang="gl-ES" sz="2000" b="1" dirty="0" smtClean="0"/>
              <a:t>Características: </a:t>
            </a:r>
          </a:p>
          <a:p>
            <a:r>
              <a:rPr lang="gl-ES" sz="1800" dirty="0" smtClean="0"/>
              <a:t>Desenvolvido inicialmente para alemán, español, francés, inglés,</a:t>
            </a:r>
            <a:br>
              <a:rPr lang="gl-ES" sz="1800" dirty="0" smtClean="0"/>
            </a:br>
            <a:r>
              <a:rPr lang="gl-ES" sz="1800" dirty="0" smtClean="0"/>
              <a:t>italiano e neerlandés.</a:t>
            </a:r>
          </a:p>
          <a:p>
            <a:r>
              <a:rPr lang="gl-ES" sz="1800" dirty="0" smtClean="0"/>
              <a:t>As Axencias Nacionais realizarán unha distribución de</a:t>
            </a:r>
            <a:br>
              <a:rPr lang="gl-ES" sz="1800" dirty="0" smtClean="0"/>
            </a:br>
            <a:r>
              <a:rPr lang="gl-ES" sz="1800" dirty="0" err="1" smtClean="0"/>
              <a:t>licenzas</a:t>
            </a:r>
            <a:r>
              <a:rPr lang="gl-ES" sz="1800" dirty="0" smtClean="0"/>
              <a:t> ás institucións participantes. 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200" y="764704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eaLnBrk="0" hangingPunct="0"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gl-ES" dirty="0" smtClean="0"/>
              <a:t>APOIO LINGÜÍSTICO</a:t>
            </a:r>
            <a:endParaRPr lang="gl-ES" dirty="0"/>
          </a:p>
        </p:txBody>
      </p:sp>
      <p:sp>
        <p:nvSpPr>
          <p:cNvPr id="4" name="3 Rectángulo"/>
          <p:cNvSpPr/>
          <p:nvPr/>
        </p:nvSpPr>
        <p:spPr>
          <a:xfrm>
            <a:off x="467544" y="1268760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gl-ES" dirty="0" smtClean="0">
                <a:latin typeface="+mn-lt"/>
              </a:rPr>
              <a:t>A utilización deste servizo será </a:t>
            </a:r>
            <a:r>
              <a:rPr lang="gl-ES" b="1" dirty="0" smtClean="0">
                <a:latin typeface="+mn-lt"/>
              </a:rPr>
              <a:t>obrigatoria</a:t>
            </a:r>
            <a:r>
              <a:rPr lang="gl-ES" dirty="0" smtClean="0">
                <a:latin typeface="+mn-lt"/>
              </a:rPr>
              <a:t> en todas </a:t>
            </a:r>
            <a:r>
              <a:rPr lang="gl-ES" dirty="0" err="1" smtClean="0">
                <a:latin typeface="+mn-lt"/>
              </a:rPr>
              <a:t>as movilidades</a:t>
            </a:r>
            <a:r>
              <a:rPr lang="gl-ES" dirty="0" smtClean="0">
                <a:latin typeface="+mn-lt"/>
              </a:rPr>
              <a:t> que comecen no segundo semestre do curso académico 2014-15, , agás para estudantes nativos desas linguas, e tanto para os estudantes que reciben financiamento de fondos europeos como os que non reciben financiamento de fondos europeos (con bolsa cero).</a:t>
            </a:r>
          </a:p>
          <a:p>
            <a:endParaRPr lang="gl-E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69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/>
          <a:lstStyle/>
          <a:p>
            <a:pPr marL="109537" indent="0">
              <a:buNone/>
            </a:pPr>
            <a:r>
              <a:rPr lang="gl-ES" sz="2000" b="1" dirty="0" smtClean="0"/>
              <a:t>Cuestións contractuais:</a:t>
            </a:r>
          </a:p>
          <a:p>
            <a:r>
              <a:rPr lang="gl-ES" sz="2000" dirty="0" smtClean="0"/>
              <a:t>O acceso á plataforma por parte dos estudantes debe ter unha estreita relación coa firma dos seus convenios de subvención, cuxa </a:t>
            </a:r>
            <a:r>
              <a:rPr lang="gl-ES" sz="2000" b="1" dirty="0" smtClean="0"/>
              <a:t>cláusula 6 </a:t>
            </a:r>
            <a:r>
              <a:rPr lang="gl-ES" sz="2000" dirty="0" smtClean="0"/>
              <a:t>debe ser adaptada á súa situación. Polo tanto, no momento de dalos acceso hase de coñecer o país de destino, a lingua de mobilidade e as datas aproximadas en que se realizará a mobilidade.</a:t>
            </a:r>
          </a:p>
          <a:p>
            <a:pPr marL="109537" indent="0">
              <a:buNone/>
            </a:pPr>
            <a:endParaRPr lang="gl-ES" sz="2000" dirty="0" smtClean="0"/>
          </a:p>
          <a:p>
            <a:r>
              <a:rPr lang="gl-ES" sz="2000" dirty="0" smtClean="0"/>
              <a:t>Recordade que a primeira avaliación das competencias lingüísticas dos estudantes na plataforma ha de realizarse antes de iniciar a súa mobilidade, pero a Comisión non indica con canta anticipación se ha de dar o acceso ao estudante nin establece unha data límite para iso.</a:t>
            </a:r>
            <a:endParaRPr lang="gl-ES" sz="2000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200" y="764704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eaLnBrk="0" hangingPunct="0"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gl-ES" dirty="0" smtClean="0"/>
              <a:t>APOIO LINGÜÍSTICO</a:t>
            </a:r>
            <a:endParaRPr lang="gl-ES" dirty="0"/>
          </a:p>
        </p:txBody>
      </p:sp>
    </p:spTree>
    <p:extLst>
      <p:ext uri="{BB962C8B-B14F-4D97-AF65-F5344CB8AC3E}">
        <p14:creationId xmlns:p14="http://schemas.microsoft.com/office/powerpoint/2010/main" val="376969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91880"/>
          </a:xfrm>
        </p:spPr>
        <p:txBody>
          <a:bodyPr/>
          <a:lstStyle/>
          <a:p>
            <a:r>
              <a:rPr lang="gl-ES" sz="2200" dirty="0" smtClean="0"/>
              <a:t>Todos os estudantes seleccionados </a:t>
            </a:r>
            <a:r>
              <a:rPr lang="gl-ES" sz="2200" b="1" dirty="0" smtClean="0"/>
              <a:t>(agás nativos na lingua</a:t>
            </a:r>
            <a:br>
              <a:rPr lang="gl-ES" sz="2200" b="1" dirty="0" smtClean="0"/>
            </a:br>
            <a:r>
              <a:rPr lang="gl-ES" sz="2200" b="1" dirty="0" smtClean="0"/>
              <a:t>de destino</a:t>
            </a:r>
            <a:r>
              <a:rPr lang="gl-ES" sz="2200" dirty="0" smtClean="0"/>
              <a:t>) deberán realizar unha proba de </a:t>
            </a:r>
            <a:r>
              <a:rPr lang="gl-ES" sz="2200" dirty="0" err="1" smtClean="0"/>
              <a:t>nivel online</a:t>
            </a:r>
            <a:r>
              <a:rPr lang="gl-ES" sz="2200" dirty="0" smtClean="0"/>
              <a:t>, cuxos resultados comunicaranse ao estudante e á institución, o que permitirá a esta coñecer o número de </a:t>
            </a:r>
            <a:r>
              <a:rPr lang="gl-ES" sz="2200" dirty="0" err="1" smtClean="0"/>
              <a:t>beneficiaros</a:t>
            </a:r>
            <a:r>
              <a:rPr lang="gl-ES" sz="2200" dirty="0" smtClean="0"/>
              <a:t> potenciais do </a:t>
            </a:r>
            <a:r>
              <a:rPr lang="gl-ES" sz="2200" dirty="0" err="1" smtClean="0"/>
              <a:t>curso online</a:t>
            </a:r>
            <a:endParaRPr lang="gl-ES" sz="2200" dirty="0" smtClean="0"/>
          </a:p>
          <a:p>
            <a:endParaRPr lang="gl-ES" sz="2200" dirty="0" smtClean="0"/>
          </a:p>
          <a:p>
            <a:r>
              <a:rPr lang="gl-ES" sz="2200" dirty="0" smtClean="0"/>
              <a:t>Ao asinar o Acordo de Aprendizaxe, os estudantes seleccionados para o curso comprométense á súa realización.</a:t>
            </a:r>
          </a:p>
          <a:p>
            <a:pPr marL="109537" indent="0">
              <a:buNone/>
            </a:pPr>
            <a:endParaRPr lang="gl-ES" sz="2200" dirty="0" smtClean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200" y="764704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eaLnBrk="0" hangingPunct="0"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s-ES" dirty="0" smtClean="0"/>
              <a:t>APOIO </a:t>
            </a:r>
            <a:r>
              <a:rPr lang="es-ES" dirty="0"/>
              <a:t>LINGÜISTICO</a:t>
            </a:r>
          </a:p>
        </p:txBody>
      </p:sp>
    </p:spTree>
    <p:extLst>
      <p:ext uri="{BB962C8B-B14F-4D97-AF65-F5344CB8AC3E}">
        <p14:creationId xmlns:p14="http://schemas.microsoft.com/office/powerpoint/2010/main" val="26341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04602"/>
          </a:xfrm>
          <a:ln w="15875" cmpd="thickThin">
            <a:solidFill>
              <a:srgbClr val="FF0000"/>
            </a:solidFill>
          </a:ln>
        </p:spPr>
        <p:txBody>
          <a:bodyPr/>
          <a:lstStyle/>
          <a:p>
            <a:pPr algn="ctr" eaLnBrk="1" hangingPunct="1"/>
            <a:r>
              <a:rPr lang="gl-ES" sz="2800" b="1" dirty="0" smtClean="0"/>
              <a:t>Cadro Resumo de documentos Erasmus</a:t>
            </a:r>
            <a:endParaRPr lang="gl-ES" sz="5400" dirty="0" smtClean="0"/>
          </a:p>
        </p:txBody>
      </p:sp>
      <p:sp>
        <p:nvSpPr>
          <p:cNvPr id="8" name="7 Elipse"/>
          <p:cNvSpPr/>
          <p:nvPr/>
        </p:nvSpPr>
        <p:spPr>
          <a:xfrm>
            <a:off x="6228904" y="4941168"/>
            <a:ext cx="2303536" cy="10076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gl-ES" sz="1600" b="1" dirty="0" smtClean="0">
                <a:solidFill>
                  <a:srgbClr val="FFFFFF"/>
                </a:solidFill>
              </a:rPr>
              <a:t>Cuestionario </a:t>
            </a:r>
            <a:r>
              <a:rPr lang="gl-ES" sz="1600" b="1" dirty="0" err="1" smtClean="0">
                <a:solidFill>
                  <a:srgbClr val="FFFFFF"/>
                </a:solidFill>
              </a:rPr>
              <a:t>UE</a:t>
            </a:r>
            <a:r>
              <a:rPr lang="gl-ES" sz="1600" b="1" dirty="0" smtClean="0">
                <a:solidFill>
                  <a:srgbClr val="FFFFFF"/>
                </a:solidFill>
              </a:rPr>
              <a:t> online cuberto</a:t>
            </a:r>
            <a:endParaRPr lang="gl-ES" sz="1600" dirty="0">
              <a:solidFill>
                <a:srgbClr val="FFFFFF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755650" y="5013175"/>
            <a:ext cx="2376190" cy="107964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Certificado </a:t>
            </a:r>
            <a:r>
              <a:rPr lang="es-ES" b="1" dirty="0" smtClean="0"/>
              <a:t>da estadía</a:t>
            </a:r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835566" y="2153983"/>
            <a:ext cx="2232025" cy="1667422"/>
            <a:chOff x="395288" y="2132855"/>
            <a:chExt cx="2592387" cy="1667422"/>
          </a:xfrm>
        </p:grpSpPr>
        <p:sp>
          <p:nvSpPr>
            <p:cNvPr id="5" name="4 Elipse"/>
            <p:cNvSpPr/>
            <p:nvPr/>
          </p:nvSpPr>
          <p:spPr>
            <a:xfrm>
              <a:off x="395536" y="2132855"/>
              <a:ext cx="2304058" cy="100880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gl-ES" sz="1400" b="1" dirty="0" smtClean="0">
                  <a:solidFill>
                    <a:srgbClr val="FFFFFF"/>
                  </a:solidFill>
                </a:rPr>
                <a:t>Convenio Subvención</a:t>
              </a:r>
              <a:endParaRPr lang="gl-E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14345" name="15 CuadroTexto"/>
            <p:cNvSpPr txBox="1">
              <a:spLocks noChangeArrowheads="1"/>
            </p:cNvSpPr>
            <p:nvPr/>
          </p:nvSpPr>
          <p:spPr bwMode="auto">
            <a:xfrm>
              <a:off x="395288" y="3492500"/>
              <a:ext cx="1223962" cy="307777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gl-ES" sz="1400">
                  <a:latin typeface="Georgia" pitchFamily="18" charset="0"/>
                </a:rPr>
                <a:t>Dir. Xeral</a:t>
              </a:r>
            </a:p>
          </p:txBody>
        </p:sp>
        <p:sp>
          <p:nvSpPr>
            <p:cNvPr id="14346" name="17 CuadroTexto"/>
            <p:cNvSpPr txBox="1">
              <a:spLocks noChangeArrowheads="1"/>
            </p:cNvSpPr>
            <p:nvPr/>
          </p:nvSpPr>
          <p:spPr bwMode="auto">
            <a:xfrm>
              <a:off x="1692275" y="3492500"/>
              <a:ext cx="1295400" cy="307777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gl-ES" sz="1400">
                  <a:latin typeface="Georgia" pitchFamily="18" charset="0"/>
                </a:rPr>
                <a:t>Estudante</a:t>
              </a:r>
            </a:p>
          </p:txBody>
        </p:sp>
        <p:cxnSp>
          <p:nvCxnSpPr>
            <p:cNvPr id="22" name="21 Conector recto de flecha"/>
            <p:cNvCxnSpPr>
              <a:stCxn id="5" idx="4"/>
              <a:endCxn id="14346" idx="0"/>
            </p:cNvCxnSpPr>
            <p:nvPr/>
          </p:nvCxnSpPr>
          <p:spPr>
            <a:xfrm>
              <a:off x="1547566" y="3141662"/>
              <a:ext cx="792410" cy="3508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>
              <a:stCxn id="5" idx="4"/>
              <a:endCxn id="14345" idx="0"/>
            </p:cNvCxnSpPr>
            <p:nvPr/>
          </p:nvCxnSpPr>
          <p:spPr>
            <a:xfrm flipH="1">
              <a:off x="1007269" y="3141662"/>
              <a:ext cx="540296" cy="3508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3 Grupo"/>
          <p:cNvGrpSpPr/>
          <p:nvPr/>
        </p:nvGrpSpPr>
        <p:grpSpPr>
          <a:xfrm>
            <a:off x="6503021" y="2066994"/>
            <a:ext cx="2167605" cy="1914026"/>
            <a:chOff x="6011863" y="2132855"/>
            <a:chExt cx="2663825" cy="2161472"/>
          </a:xfrm>
        </p:grpSpPr>
        <p:sp>
          <p:nvSpPr>
            <p:cNvPr id="11" name="10 Elipse"/>
            <p:cNvSpPr/>
            <p:nvPr/>
          </p:nvSpPr>
          <p:spPr>
            <a:xfrm>
              <a:off x="6084888" y="2132855"/>
              <a:ext cx="2159520" cy="100880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gl-ES" sz="1200" b="1" dirty="0">
                  <a:solidFill>
                    <a:srgbClr val="FFFFFF"/>
                  </a:solidFill>
                </a:rPr>
                <a:t>Acordo de Formación</a:t>
              </a:r>
              <a:endParaRPr lang="gl-ES" sz="1200" dirty="0">
                <a:solidFill>
                  <a:srgbClr val="FFFFFF"/>
                </a:solidFill>
              </a:endParaRPr>
            </a:p>
          </p:txBody>
        </p:sp>
        <p:cxnSp>
          <p:nvCxnSpPr>
            <p:cNvPr id="28" name="27 Conector recto de flecha"/>
            <p:cNvCxnSpPr>
              <a:stCxn id="11" idx="4"/>
              <a:endCxn id="14352" idx="0"/>
            </p:cNvCxnSpPr>
            <p:nvPr/>
          </p:nvCxnSpPr>
          <p:spPr>
            <a:xfrm flipH="1">
              <a:off x="6660357" y="3141662"/>
              <a:ext cx="504291" cy="2873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 de flecha"/>
            <p:cNvCxnSpPr>
              <a:stCxn id="11" idx="4"/>
              <a:endCxn id="14353" idx="0"/>
            </p:cNvCxnSpPr>
            <p:nvPr/>
          </p:nvCxnSpPr>
          <p:spPr>
            <a:xfrm>
              <a:off x="7164649" y="3141662"/>
              <a:ext cx="215640" cy="7921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 de flecha"/>
            <p:cNvCxnSpPr>
              <a:stCxn id="11" idx="4"/>
              <a:endCxn id="14354" idx="0"/>
            </p:cNvCxnSpPr>
            <p:nvPr/>
          </p:nvCxnSpPr>
          <p:spPr>
            <a:xfrm>
              <a:off x="7164649" y="3141662"/>
              <a:ext cx="899058" cy="2873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2" name="32 CuadroTexto"/>
            <p:cNvSpPr txBox="1">
              <a:spLocks noChangeArrowheads="1"/>
            </p:cNvSpPr>
            <p:nvPr/>
          </p:nvSpPr>
          <p:spPr bwMode="auto">
            <a:xfrm>
              <a:off x="6011863" y="3429000"/>
              <a:ext cx="1296988" cy="36050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gl-ES" sz="1200">
                  <a:latin typeface="Georgia" pitchFamily="18" charset="0"/>
                </a:rPr>
                <a:t>Estudante</a:t>
              </a:r>
            </a:p>
          </p:txBody>
        </p:sp>
        <p:sp>
          <p:nvSpPr>
            <p:cNvPr id="14353" name="33 CuadroTexto"/>
            <p:cNvSpPr txBox="1">
              <a:spLocks noChangeArrowheads="1"/>
            </p:cNvSpPr>
            <p:nvPr/>
          </p:nvSpPr>
          <p:spPr bwMode="auto">
            <a:xfrm>
              <a:off x="6300788" y="3933827"/>
              <a:ext cx="2159000" cy="36050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" sz="1200">
                  <a:latin typeface="Georgia" pitchFamily="18" charset="0"/>
                </a:rPr>
                <a:t>Centro Formación</a:t>
              </a:r>
            </a:p>
          </p:txBody>
        </p:sp>
        <p:sp>
          <p:nvSpPr>
            <p:cNvPr id="14354" name="34 CuadroTexto"/>
            <p:cNvSpPr txBox="1">
              <a:spLocks noChangeArrowheads="1"/>
            </p:cNvSpPr>
            <p:nvPr/>
          </p:nvSpPr>
          <p:spPr bwMode="auto">
            <a:xfrm>
              <a:off x="7451726" y="3429000"/>
              <a:ext cx="1223962" cy="36050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200" dirty="0">
                  <a:latin typeface="Georgia" pitchFamily="18" charset="0"/>
                </a:rPr>
                <a:t>Empresa</a:t>
              </a:r>
            </a:p>
          </p:txBody>
        </p:sp>
      </p:grpSp>
      <p:sp>
        <p:nvSpPr>
          <p:cNvPr id="14355" name="63 CuadroTexto"/>
          <p:cNvSpPr txBox="1">
            <a:spLocks noChangeArrowheads="1"/>
          </p:cNvSpPr>
          <p:nvPr/>
        </p:nvSpPr>
        <p:spPr bwMode="auto">
          <a:xfrm>
            <a:off x="1331913" y="6308725"/>
            <a:ext cx="1295400" cy="376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gl-ES" dirty="0" smtClean="0">
                <a:latin typeface="Georgia" pitchFamily="18" charset="0"/>
              </a:rPr>
              <a:t>Empresa</a:t>
            </a:r>
            <a:endParaRPr lang="gl-ES" dirty="0">
              <a:latin typeface="Georgia" pitchFamily="18" charset="0"/>
            </a:endParaRPr>
          </a:p>
        </p:txBody>
      </p:sp>
      <p:sp>
        <p:nvSpPr>
          <p:cNvPr id="14356" name="64 CuadroTexto"/>
          <p:cNvSpPr txBox="1">
            <a:spLocks noChangeArrowheads="1"/>
          </p:cNvSpPr>
          <p:nvPr/>
        </p:nvSpPr>
        <p:spPr bwMode="auto">
          <a:xfrm>
            <a:off x="6732588" y="6308725"/>
            <a:ext cx="1295400" cy="376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gl-ES">
                <a:latin typeface="Georgia" pitchFamily="18" charset="0"/>
              </a:rPr>
              <a:t>Estudante</a:t>
            </a:r>
          </a:p>
        </p:txBody>
      </p:sp>
      <p:cxnSp>
        <p:nvCxnSpPr>
          <p:cNvPr id="77" name="76 Conector recto de flecha"/>
          <p:cNvCxnSpPr>
            <a:stCxn id="9" idx="4"/>
            <a:endCxn id="14355" idx="0"/>
          </p:cNvCxnSpPr>
          <p:nvPr/>
        </p:nvCxnSpPr>
        <p:spPr>
          <a:xfrm>
            <a:off x="1943745" y="6092824"/>
            <a:ext cx="35868" cy="215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>
            <a:stCxn id="8" idx="4"/>
            <a:endCxn id="14356" idx="0"/>
          </p:cNvCxnSpPr>
          <p:nvPr/>
        </p:nvCxnSpPr>
        <p:spPr>
          <a:xfrm flipH="1">
            <a:off x="7380288" y="5948809"/>
            <a:ext cx="384" cy="359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2 Grupo"/>
          <p:cNvGrpSpPr/>
          <p:nvPr/>
        </p:nvGrpSpPr>
        <p:grpSpPr>
          <a:xfrm>
            <a:off x="3888582" y="1967727"/>
            <a:ext cx="1873050" cy="1643370"/>
            <a:chOff x="3203849" y="2204864"/>
            <a:chExt cx="2232248" cy="1608250"/>
          </a:xfrm>
        </p:grpSpPr>
        <p:sp>
          <p:nvSpPr>
            <p:cNvPr id="42" name="41 Elipse"/>
            <p:cNvSpPr/>
            <p:nvPr/>
          </p:nvSpPr>
          <p:spPr>
            <a:xfrm>
              <a:off x="3203849" y="2204864"/>
              <a:ext cx="2232248" cy="10801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gl-ES" sz="1200" b="1" dirty="0" smtClean="0"/>
                <a:t>Avaliación lingüística Inicial online</a:t>
              </a:r>
              <a:endParaRPr lang="gl-ES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50" name="64 CuadroTexto"/>
            <p:cNvSpPr txBox="1">
              <a:spLocks noChangeArrowheads="1"/>
            </p:cNvSpPr>
            <p:nvPr/>
          </p:nvSpPr>
          <p:spPr bwMode="auto">
            <a:xfrm>
              <a:off x="3707904" y="3501008"/>
              <a:ext cx="1295401" cy="31210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gl-ES" sz="1200" dirty="0">
                  <a:latin typeface="Georgia" pitchFamily="18" charset="0"/>
                </a:rPr>
                <a:t>Estudante</a:t>
              </a:r>
            </a:p>
          </p:txBody>
        </p:sp>
        <p:cxnSp>
          <p:nvCxnSpPr>
            <p:cNvPr id="51" name="50 Conector recto de flecha"/>
            <p:cNvCxnSpPr>
              <a:endCxn id="50" idx="0"/>
            </p:cNvCxnSpPr>
            <p:nvPr/>
          </p:nvCxnSpPr>
          <p:spPr>
            <a:xfrm>
              <a:off x="4320678" y="3285107"/>
              <a:ext cx="34926" cy="2159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51 Pentágono"/>
          <p:cNvSpPr/>
          <p:nvPr/>
        </p:nvSpPr>
        <p:spPr>
          <a:xfrm>
            <a:off x="467544" y="1484784"/>
            <a:ext cx="2376264" cy="504056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gl-ES" sz="2000" dirty="0" smtClean="0">
                <a:solidFill>
                  <a:srgbClr val="FF0000"/>
                </a:solidFill>
              </a:rPr>
              <a:t>Previo á saída</a:t>
            </a:r>
            <a:endParaRPr lang="gl-ES" sz="2000" dirty="0">
              <a:solidFill>
                <a:srgbClr val="FF0000"/>
              </a:solidFill>
            </a:endParaRPr>
          </a:p>
        </p:txBody>
      </p:sp>
      <p:sp>
        <p:nvSpPr>
          <p:cNvPr id="53" name="52 Pentágono"/>
          <p:cNvSpPr/>
          <p:nvPr/>
        </p:nvSpPr>
        <p:spPr>
          <a:xfrm>
            <a:off x="395536" y="4149080"/>
            <a:ext cx="2376264" cy="504056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gl-ES" sz="2000" dirty="0" smtClean="0">
                <a:solidFill>
                  <a:srgbClr val="FF0000"/>
                </a:solidFill>
              </a:rPr>
              <a:t>Ao regreso</a:t>
            </a:r>
            <a:endParaRPr lang="gl-ES" sz="2000" dirty="0">
              <a:solidFill>
                <a:srgbClr val="FF0000"/>
              </a:solidFill>
            </a:endParaRPr>
          </a:p>
        </p:txBody>
      </p:sp>
      <p:sp>
        <p:nvSpPr>
          <p:cNvPr id="54" name="53 Elipse"/>
          <p:cNvSpPr/>
          <p:nvPr/>
        </p:nvSpPr>
        <p:spPr>
          <a:xfrm>
            <a:off x="3707904" y="4941168"/>
            <a:ext cx="2232248" cy="10801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gl-ES" sz="1600" b="1" dirty="0" smtClean="0"/>
              <a:t>Avaliación lingüística Final online</a:t>
            </a:r>
            <a:endParaRPr lang="gl-ES" sz="1600" b="1" dirty="0">
              <a:solidFill>
                <a:srgbClr val="FFFFFF"/>
              </a:solidFill>
            </a:endParaRPr>
          </a:p>
        </p:txBody>
      </p:sp>
      <p:sp>
        <p:nvSpPr>
          <p:cNvPr id="55" name="64 CuadroTexto"/>
          <p:cNvSpPr txBox="1">
            <a:spLocks noChangeArrowheads="1"/>
          </p:cNvSpPr>
          <p:nvPr/>
        </p:nvSpPr>
        <p:spPr bwMode="auto">
          <a:xfrm>
            <a:off x="4212704" y="6237312"/>
            <a:ext cx="1295400" cy="376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gl-ES" dirty="0">
                <a:latin typeface="Georgia" pitchFamily="18" charset="0"/>
              </a:rPr>
              <a:t>Estudante</a:t>
            </a:r>
          </a:p>
        </p:txBody>
      </p:sp>
      <p:cxnSp>
        <p:nvCxnSpPr>
          <p:cNvPr id="56" name="55 Conector recto de flecha"/>
          <p:cNvCxnSpPr/>
          <p:nvPr/>
        </p:nvCxnSpPr>
        <p:spPr>
          <a:xfrm>
            <a:off x="4825107" y="6021412"/>
            <a:ext cx="3492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gl-ES" sz="3600" dirty="0"/>
              <a:t>RECOMENDACIÓNS</a:t>
            </a:r>
          </a:p>
        </p:txBody>
      </p:sp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016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gl-ES" sz="2400" dirty="0" smtClean="0"/>
          </a:p>
          <a:p>
            <a:pPr eaLnBrk="1" hangingPunct="1">
              <a:lnSpc>
                <a:spcPct val="80000"/>
              </a:lnSpc>
            </a:pPr>
            <a:r>
              <a:rPr lang="gl-ES" sz="2400" dirty="0" smtClean="0"/>
              <a:t>Obter un </a:t>
            </a:r>
            <a:r>
              <a:rPr lang="gl-ES" sz="2400" u="sng" dirty="0" smtClean="0"/>
              <a:t>compromiso firme por parte do estudante</a:t>
            </a:r>
            <a:r>
              <a:rPr lang="gl-ES" sz="2400" dirty="0" smtClean="0"/>
              <a:t>. As cancelacións unha vez buscada a empresa poden xerar gastos extra.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gl-ES" sz="2400" dirty="0" smtClean="0"/>
          </a:p>
          <a:p>
            <a:pPr eaLnBrk="1" hangingPunct="1">
              <a:lnSpc>
                <a:spcPct val="80000"/>
              </a:lnSpc>
            </a:pPr>
            <a:r>
              <a:rPr lang="gl-ES" sz="2400" dirty="0" smtClean="0"/>
              <a:t>O </a:t>
            </a:r>
            <a:r>
              <a:rPr lang="gl-ES" sz="2400" u="sng" dirty="0" smtClean="0"/>
              <a:t>nivel de idioma</a:t>
            </a:r>
            <a:r>
              <a:rPr lang="gl-ES" sz="2400" dirty="0" smtClean="0"/>
              <a:t> é moi importante á hora de facer a selección. A maioría dos problemas xerados na empresa son a causa do nivel de idioma.</a:t>
            </a:r>
          </a:p>
          <a:p>
            <a:pPr eaLnBrk="1" hangingPunct="1">
              <a:lnSpc>
                <a:spcPct val="80000"/>
              </a:lnSpc>
            </a:pPr>
            <a:endParaRPr lang="gl-ES" sz="2400" dirty="0" smtClean="0"/>
          </a:p>
          <a:p>
            <a:pPr eaLnBrk="1" hangingPunct="1">
              <a:lnSpc>
                <a:spcPct val="80000"/>
              </a:lnSpc>
            </a:pPr>
            <a:r>
              <a:rPr lang="gl-ES" sz="2400" dirty="0" smtClean="0"/>
              <a:t>Entregar ó estudante a </a:t>
            </a:r>
            <a:r>
              <a:rPr lang="gl-ES" sz="2400" i="1" u="sng" dirty="0" smtClean="0"/>
              <a:t>Carta del </a:t>
            </a:r>
            <a:r>
              <a:rPr lang="gl-ES" sz="2400" i="1" u="sng" dirty="0" err="1" smtClean="0"/>
              <a:t>estudiante</a:t>
            </a:r>
            <a:r>
              <a:rPr lang="gl-ES" sz="2400" i="1" u="sng" dirty="0" smtClean="0"/>
              <a:t> Erasmus</a:t>
            </a:r>
            <a:r>
              <a:rPr lang="gl-ES" sz="2400" u="sng" dirty="0" smtClean="0"/>
              <a:t>.</a:t>
            </a:r>
            <a:r>
              <a:rPr lang="gl-ES" sz="2400" dirty="0" smtClean="0"/>
              <a:t> </a:t>
            </a:r>
            <a:endParaRPr lang="gl-ES" sz="600" dirty="0" smtClean="0"/>
          </a:p>
          <a:p>
            <a:pPr eaLnBrk="1" hangingPunct="1">
              <a:lnSpc>
                <a:spcPct val="80000"/>
              </a:lnSpc>
            </a:pPr>
            <a:endParaRPr lang="gl-ES" sz="600" dirty="0" smtClean="0"/>
          </a:p>
          <a:p>
            <a:pPr eaLnBrk="1" hangingPunct="1">
              <a:lnSpc>
                <a:spcPct val="80000"/>
              </a:lnSpc>
            </a:pPr>
            <a:endParaRPr lang="gl-ES" sz="60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s-ES" sz="6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s-ES" sz="600" dirty="0" smtClean="0"/>
          </a:p>
          <a:p>
            <a:pPr eaLnBrk="1" hangingPunct="1">
              <a:lnSpc>
                <a:spcPct val="80000"/>
              </a:lnSpc>
            </a:pPr>
            <a:endParaRPr lang="es-ES" sz="500" dirty="0" smtClean="0"/>
          </a:p>
        </p:txBody>
      </p:sp>
    </p:spTree>
    <p:extLst>
      <p:ext uri="{BB962C8B-B14F-4D97-AF65-F5344CB8AC3E}">
        <p14:creationId xmlns:p14="http://schemas.microsoft.com/office/powerpoint/2010/main" val="35615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55576" y="2492896"/>
            <a:ext cx="7772400" cy="165010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srgbClr val="000099"/>
                </a:solidFill>
              </a:rPr>
              <a:t>DOCUMENTACIÓN</a:t>
            </a:r>
            <a:br>
              <a:rPr lang="es-ES" dirty="0">
                <a:solidFill>
                  <a:srgbClr val="000099"/>
                </a:solidFill>
              </a:rPr>
            </a:br>
            <a:r>
              <a:rPr lang="es-ES" dirty="0" smtClean="0">
                <a:solidFill>
                  <a:srgbClr val="000099"/>
                </a:solidFill>
              </a:rPr>
              <a:t>DURANTE </a:t>
            </a:r>
            <a:r>
              <a:rPr lang="es-ES" dirty="0">
                <a:solidFill>
                  <a:srgbClr val="000099"/>
                </a:solidFill>
              </a:rPr>
              <a:t>A MOBILIDADE</a:t>
            </a:r>
          </a:p>
        </p:txBody>
      </p:sp>
    </p:spTree>
    <p:extLst>
      <p:ext uri="{BB962C8B-B14F-4D97-AF65-F5344CB8AC3E}">
        <p14:creationId xmlns:p14="http://schemas.microsoft.com/office/powerpoint/2010/main" val="136007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/>
          <a:lstStyle/>
          <a:p>
            <a:pPr marL="566737" indent="-457200">
              <a:buAutoNum type="arabicPeriod"/>
            </a:pPr>
            <a:r>
              <a:rPr lang="es-ES" sz="2000" b="1" dirty="0" err="1" smtClean="0"/>
              <a:t>Interrupcións</a:t>
            </a:r>
            <a:r>
              <a:rPr lang="es-ES" sz="2000" b="1" dirty="0" smtClean="0"/>
              <a:t>: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1800" dirty="0"/>
              <a:t>- Período de interrupción por </a:t>
            </a:r>
            <a:r>
              <a:rPr lang="es-ES" sz="1800" dirty="0" err="1"/>
              <a:t>vacacións</a:t>
            </a:r>
            <a:r>
              <a:rPr lang="es-ES" sz="1800" dirty="0"/>
              <a:t> na empresa.</a:t>
            </a:r>
            <a:br>
              <a:rPr lang="es-ES" sz="1800" dirty="0"/>
            </a:br>
            <a:r>
              <a:rPr lang="es-ES" sz="1800" dirty="0"/>
              <a:t>- </a:t>
            </a:r>
            <a:r>
              <a:rPr lang="es-ES" sz="1800" dirty="0" err="1"/>
              <a:t>Mantense</a:t>
            </a:r>
            <a:r>
              <a:rPr lang="es-ES" sz="1800" dirty="0"/>
              <a:t> a </a:t>
            </a:r>
            <a:r>
              <a:rPr lang="es-ES" sz="1800" dirty="0" err="1"/>
              <a:t>axuda</a:t>
            </a:r>
            <a:r>
              <a:rPr lang="es-ES" sz="1800" dirty="0"/>
              <a:t> </a:t>
            </a:r>
            <a:r>
              <a:rPr lang="es-ES" sz="1800" dirty="0" err="1"/>
              <a:t>financeira</a:t>
            </a:r>
            <a:r>
              <a:rPr lang="es-ES" sz="1800" dirty="0"/>
              <a:t> durante ese período.</a:t>
            </a:r>
            <a:br>
              <a:rPr lang="es-ES" sz="1800" dirty="0"/>
            </a:br>
            <a:r>
              <a:rPr lang="es-ES" sz="1800" dirty="0"/>
              <a:t>- Non se contabiliza para o cómputo de </a:t>
            </a:r>
            <a:r>
              <a:rPr lang="es-ES" sz="1800" dirty="0" err="1"/>
              <a:t>estanza</a:t>
            </a:r>
            <a:r>
              <a:rPr lang="es-ES" sz="1800" dirty="0"/>
              <a:t> mínima</a:t>
            </a:r>
            <a:r>
              <a:rPr lang="es-ES" sz="1800" dirty="0" smtClean="0"/>
              <a:t>.</a:t>
            </a:r>
          </a:p>
          <a:p>
            <a:pPr marL="566737" indent="-457200">
              <a:buAutoNum type="arabicPeriod"/>
            </a:pPr>
            <a:endParaRPr lang="es-ES" sz="2000" dirty="0" smtClean="0"/>
          </a:p>
          <a:p>
            <a:pPr marL="566737" indent="-457200">
              <a:buAutoNum type="arabicPeriod"/>
            </a:pPr>
            <a:r>
              <a:rPr lang="es-ES" sz="2000" b="1" dirty="0" err="1" smtClean="0"/>
              <a:t>Prolongacións</a:t>
            </a:r>
            <a:r>
              <a:rPr lang="es-ES" sz="2000" b="1" dirty="0"/>
              <a:t>: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1800" dirty="0"/>
              <a:t>- Debe seguir inmediatamente </a:t>
            </a:r>
            <a:r>
              <a:rPr lang="es-ES" sz="1800" dirty="0" err="1"/>
              <a:t>ao</a:t>
            </a:r>
            <a:r>
              <a:rPr lang="es-ES" sz="1800" dirty="0"/>
              <a:t> período inicial previsto. Os </a:t>
            </a:r>
            <a:r>
              <a:rPr lang="es-ES" sz="1800" dirty="0" err="1"/>
              <a:t>ocos</a:t>
            </a: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/>
              <a:t>deben ser </a:t>
            </a:r>
            <a:r>
              <a:rPr lang="es-ES" sz="1800" dirty="0" err="1"/>
              <a:t>xustificados</a:t>
            </a:r>
            <a:r>
              <a:rPr lang="es-ES" sz="1800" dirty="0"/>
              <a:t> e aprobados </a:t>
            </a:r>
            <a:r>
              <a:rPr lang="es-ES" sz="1800" dirty="0" err="1"/>
              <a:t>pola</a:t>
            </a:r>
            <a:r>
              <a:rPr lang="es-ES" sz="1800" dirty="0"/>
              <a:t> AN</a:t>
            </a:r>
            <a:br>
              <a:rPr lang="es-ES" sz="1800" dirty="0"/>
            </a:br>
            <a:r>
              <a:rPr lang="es-ES" sz="1800" dirty="0"/>
              <a:t>- Deben </a:t>
            </a:r>
            <a:r>
              <a:rPr lang="es-ES" sz="1800" dirty="0" err="1"/>
              <a:t>reflectirse</a:t>
            </a:r>
            <a:r>
              <a:rPr lang="es-ES" sz="1800" dirty="0"/>
              <a:t> </a:t>
            </a:r>
            <a:r>
              <a:rPr lang="es-ES" sz="1800" dirty="0" err="1"/>
              <a:t>nunha</a:t>
            </a:r>
            <a:r>
              <a:rPr lang="es-ES" sz="1800" dirty="0"/>
              <a:t> emenda </a:t>
            </a:r>
            <a:r>
              <a:rPr lang="es-ES" sz="1800" dirty="0" err="1"/>
              <a:t>ao</a:t>
            </a:r>
            <a:r>
              <a:rPr lang="es-ES" sz="1800" dirty="0"/>
              <a:t> Convenio de Subvención, antes</a:t>
            </a:r>
            <a:br>
              <a:rPr lang="es-ES" sz="1800" dirty="0"/>
            </a:br>
            <a:r>
              <a:rPr lang="es-ES" sz="1800" dirty="0"/>
              <a:t>de finalizar o período inicialmente previsto</a:t>
            </a:r>
            <a:r>
              <a:rPr lang="es-ES" sz="1800" dirty="0" smtClean="0"/>
              <a:t>.</a:t>
            </a:r>
          </a:p>
          <a:p>
            <a:pPr marL="566737" indent="-457200">
              <a:buAutoNum type="arabicPeriod"/>
            </a:pPr>
            <a:endParaRPr lang="es-ES" sz="1800" dirty="0" smtClean="0"/>
          </a:p>
          <a:p>
            <a:pPr marL="566737" indent="-457200">
              <a:buAutoNum type="arabicPeriod"/>
            </a:pPr>
            <a:r>
              <a:rPr lang="es-ES" sz="2000" b="1" dirty="0" err="1" smtClean="0"/>
              <a:t>Forza</a:t>
            </a:r>
            <a:r>
              <a:rPr lang="es-ES" sz="2000" b="1" dirty="0" smtClean="0"/>
              <a:t> </a:t>
            </a:r>
            <a:r>
              <a:rPr lang="es-ES" sz="2000" b="1" dirty="0" err="1"/>
              <a:t>maior</a:t>
            </a:r>
            <a:r>
              <a:rPr lang="es-ES" sz="2000" b="1" dirty="0"/>
              <a:t>: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1800" dirty="0"/>
              <a:t>- Se un participante non pode </a:t>
            </a:r>
            <a:r>
              <a:rPr lang="es-ES" sz="1800" dirty="0" err="1"/>
              <a:t>cumprir</a:t>
            </a:r>
            <a:r>
              <a:rPr lang="es-ES" sz="1800" dirty="0"/>
              <a:t> coas </a:t>
            </a:r>
            <a:r>
              <a:rPr lang="es-ES" sz="1800" dirty="0" err="1"/>
              <a:t>súas</a:t>
            </a:r>
            <a:r>
              <a:rPr lang="es-ES" sz="1800" dirty="0"/>
              <a:t> </a:t>
            </a:r>
            <a:r>
              <a:rPr lang="es-ES" sz="1800" dirty="0" err="1"/>
              <a:t>obrigas</a:t>
            </a:r>
            <a:r>
              <a:rPr lang="es-ES" sz="1800" dirty="0"/>
              <a:t> por casos </a:t>
            </a:r>
            <a:r>
              <a:rPr lang="es-ES" sz="1800" dirty="0" smtClean="0"/>
              <a:t>de </a:t>
            </a:r>
            <a:r>
              <a:rPr lang="es-ES" sz="1800" dirty="0" err="1" smtClean="0"/>
              <a:t>forza</a:t>
            </a:r>
            <a:r>
              <a:rPr lang="es-ES" sz="1800" dirty="0" smtClean="0"/>
              <a:t> </a:t>
            </a:r>
            <a:r>
              <a:rPr lang="es-ES" sz="1800" dirty="0" err="1"/>
              <a:t>maior</a:t>
            </a:r>
            <a:r>
              <a:rPr lang="es-ES" sz="1800" dirty="0"/>
              <a:t>, </a:t>
            </a:r>
            <a:r>
              <a:rPr lang="es-ES" sz="1800" dirty="0" err="1"/>
              <a:t>unicamente</a:t>
            </a:r>
            <a:r>
              <a:rPr lang="es-ES" sz="1800" dirty="0"/>
              <a:t> se solicitará o reembolso </a:t>
            </a:r>
            <a:r>
              <a:rPr lang="es-ES" sz="1800" dirty="0" smtClean="0"/>
              <a:t>das actividades </a:t>
            </a:r>
            <a:r>
              <a:rPr lang="es-ES" sz="1800" dirty="0"/>
              <a:t>non realizadas.</a:t>
            </a:r>
            <a:br>
              <a:rPr lang="es-ES" sz="1800" dirty="0"/>
            </a:br>
            <a:r>
              <a:rPr lang="es-ES" sz="1800" dirty="0"/>
              <a:t>- Os casos de </a:t>
            </a:r>
            <a:r>
              <a:rPr lang="es-ES" sz="1800" dirty="0" err="1"/>
              <a:t>forza</a:t>
            </a:r>
            <a:r>
              <a:rPr lang="es-ES" sz="1800" dirty="0"/>
              <a:t> </a:t>
            </a:r>
            <a:r>
              <a:rPr lang="es-ES" sz="1800" dirty="0" err="1"/>
              <a:t>maior</a:t>
            </a:r>
            <a:r>
              <a:rPr lang="es-ES" sz="1800" dirty="0"/>
              <a:t> deben ser comunicados e aceptados por</a:t>
            </a:r>
            <a:br>
              <a:rPr lang="es-ES" sz="1800" dirty="0"/>
            </a:br>
            <a:r>
              <a:rPr lang="es-ES" sz="1800" dirty="0"/>
              <a:t>escrito </a:t>
            </a:r>
            <a:r>
              <a:rPr lang="es-ES" sz="1800" dirty="0" err="1"/>
              <a:t>pola</a:t>
            </a:r>
            <a:r>
              <a:rPr lang="es-ES" sz="1800" dirty="0"/>
              <a:t> </a:t>
            </a:r>
            <a:r>
              <a:rPr lang="es-ES" sz="1800" dirty="0" smtClean="0"/>
              <a:t>AN.</a:t>
            </a:r>
            <a:endParaRPr lang="es-ES" sz="1800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200" y="54868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s-ES" dirty="0"/>
              <a:t>DURANTE A MOBILIDADE</a:t>
            </a:r>
          </a:p>
        </p:txBody>
      </p:sp>
    </p:spTree>
    <p:extLst>
      <p:ext uri="{BB962C8B-B14F-4D97-AF65-F5344CB8AC3E}">
        <p14:creationId xmlns:p14="http://schemas.microsoft.com/office/powerpoint/2010/main" val="25087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827584" y="2636912"/>
            <a:ext cx="7772400" cy="13620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>
                <a:solidFill>
                  <a:srgbClr val="000099"/>
                </a:solidFill>
              </a:rPr>
              <a:t>DOCUMENTACIÓN</a:t>
            </a:r>
            <a:br>
              <a:rPr lang="pt-BR" dirty="0">
                <a:solidFill>
                  <a:srgbClr val="000099"/>
                </a:solidFill>
              </a:rPr>
            </a:br>
            <a:r>
              <a:rPr lang="pt-BR" dirty="0" smtClean="0">
                <a:solidFill>
                  <a:srgbClr val="000099"/>
                </a:solidFill>
              </a:rPr>
              <a:t> </a:t>
            </a:r>
            <a:r>
              <a:rPr lang="pt-BR" dirty="0">
                <a:solidFill>
                  <a:srgbClr val="000099"/>
                </a:solidFill>
              </a:rPr>
              <a:t>AO REGRESO DO ESTUDANTE</a:t>
            </a:r>
            <a:endParaRPr lang="es-E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9537" indent="0"/>
            <a:r>
              <a:rPr lang="es-ES" sz="3600" dirty="0" smtClean="0"/>
              <a:t>RECOÑECEMENTO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smtClean="0"/>
              <a:t>Institución </a:t>
            </a:r>
            <a:r>
              <a:rPr lang="es-ES" sz="2400" dirty="0"/>
              <a:t>de </a:t>
            </a:r>
            <a:r>
              <a:rPr lang="es-ES" sz="2400" b="1" dirty="0" err="1"/>
              <a:t>acollida</a:t>
            </a:r>
            <a:r>
              <a:rPr lang="es-ES" sz="2400" dirty="0"/>
              <a:t>:</a:t>
            </a:r>
            <a:br>
              <a:rPr lang="es-ES" sz="2400" dirty="0"/>
            </a:br>
            <a:r>
              <a:rPr lang="es-ES" sz="2400" dirty="0" smtClean="0"/>
              <a:t>- Certificado </a:t>
            </a:r>
            <a:r>
              <a:rPr lang="es-ES" sz="2400" dirty="0"/>
              <a:t>de prácticas, confirmando os resultados do</a:t>
            </a:r>
            <a:br>
              <a:rPr lang="es-ES" sz="2400" dirty="0"/>
            </a:br>
            <a:r>
              <a:rPr lang="es-ES" sz="2400" dirty="0"/>
              <a:t>programa acordado</a:t>
            </a:r>
            <a:r>
              <a:rPr lang="es-ES" sz="2400" dirty="0" smtClean="0"/>
              <a:t>.</a:t>
            </a:r>
          </a:p>
          <a:p>
            <a:pPr marL="109537" indent="0">
              <a:buNone/>
            </a:pP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smtClean="0"/>
              <a:t>Institución </a:t>
            </a:r>
            <a:r>
              <a:rPr lang="es-ES" sz="2400" dirty="0"/>
              <a:t>de </a:t>
            </a:r>
            <a:r>
              <a:rPr lang="es-ES" sz="2400" b="1" dirty="0"/>
              <a:t>envío</a:t>
            </a:r>
            <a:r>
              <a:rPr lang="es-ES" sz="2400" dirty="0"/>
              <a:t>:</a:t>
            </a:r>
            <a:br>
              <a:rPr lang="es-ES" sz="2400" dirty="0"/>
            </a:br>
            <a:r>
              <a:rPr lang="es-ES" sz="2400" dirty="0"/>
              <a:t>- </a:t>
            </a:r>
            <a:r>
              <a:rPr lang="es-ES" sz="2400" dirty="0" err="1"/>
              <a:t>Recoñecemento</a:t>
            </a:r>
            <a:r>
              <a:rPr lang="es-ES" sz="2400" dirty="0"/>
              <a:t> das competencias adquiridas</a:t>
            </a:r>
            <a:br>
              <a:rPr lang="es-ES" sz="2400" dirty="0"/>
            </a:br>
            <a:r>
              <a:rPr lang="es-ES" sz="2400" dirty="0"/>
              <a:t>- Uso de </a:t>
            </a:r>
            <a:r>
              <a:rPr lang="es-ES" sz="2400" dirty="0" err="1"/>
              <a:t>ferramentas</a:t>
            </a:r>
            <a:r>
              <a:rPr lang="es-ES" sz="2400" dirty="0"/>
              <a:t> de </a:t>
            </a:r>
            <a:r>
              <a:rPr lang="es-ES" sz="2400" dirty="0" err="1"/>
              <a:t>recoñecemento</a:t>
            </a:r>
            <a:r>
              <a:rPr lang="es-ES" sz="2400" dirty="0"/>
              <a:t> formal:</a:t>
            </a:r>
            <a:br>
              <a:rPr lang="es-ES" sz="2400" dirty="0"/>
            </a:br>
            <a:r>
              <a:rPr lang="es-ES" sz="2400" dirty="0" smtClean="0"/>
              <a:t>ECTS, suplemento o título…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9083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ES" sz="3600" dirty="0"/>
              <a:t>CERTIFICADO DE </a:t>
            </a:r>
            <a:r>
              <a:rPr lang="es-ES" sz="3600" dirty="0" smtClean="0"/>
              <a:t>ESTADÍA</a:t>
            </a:r>
            <a:endParaRPr lang="es-ES" sz="3600" dirty="0"/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016500"/>
          </a:xfrm>
        </p:spPr>
        <p:txBody>
          <a:bodyPr/>
          <a:lstStyle/>
          <a:p>
            <a:pPr marL="109537" indent="0" eaLnBrk="1" hangingPunct="1">
              <a:buNone/>
            </a:pPr>
            <a:endParaRPr lang="gl-ES" sz="2400" dirty="0" smtClean="0"/>
          </a:p>
          <a:p>
            <a:pPr marL="109537" indent="0" eaLnBrk="1" hangingPunct="1">
              <a:buNone/>
            </a:pPr>
            <a:r>
              <a:rPr lang="gl-ES" sz="2400" dirty="0" smtClean="0"/>
              <a:t>Enviar 1 orixinal á Consellería.</a:t>
            </a:r>
          </a:p>
          <a:p>
            <a:pPr eaLnBrk="1" hangingPunct="1">
              <a:buFont typeface="Georgia" pitchFamily="18" charset="0"/>
              <a:buNone/>
            </a:pPr>
            <a:r>
              <a:rPr lang="gl-ES" sz="2400" dirty="0" smtClean="0">
                <a:solidFill>
                  <a:srgbClr val="FF0000"/>
                </a:solidFill>
              </a:rPr>
              <a:t>	</a:t>
            </a:r>
          </a:p>
          <a:p>
            <a:pPr eaLnBrk="1" hangingPunct="1">
              <a:buFont typeface="Georgia" pitchFamily="18" charset="0"/>
              <a:buNone/>
            </a:pPr>
            <a:r>
              <a:rPr lang="gl-ES" sz="2400" dirty="0" smtClean="0">
                <a:solidFill>
                  <a:srgbClr val="FF0000"/>
                </a:solidFill>
              </a:rPr>
              <a:t>	IMPORTANTE:</a:t>
            </a:r>
          </a:p>
          <a:p>
            <a:pPr eaLnBrk="1" hangingPunct="1">
              <a:buFont typeface="Georgia" pitchFamily="18" charset="0"/>
              <a:buNone/>
            </a:pPr>
            <a:r>
              <a:rPr lang="gl-ES" sz="2000" dirty="0" smtClean="0">
                <a:solidFill>
                  <a:srgbClr val="FF0000"/>
                </a:solidFill>
              </a:rPr>
              <a:t>	</a:t>
            </a:r>
            <a:r>
              <a:rPr lang="gl-ES" sz="2000" dirty="0" smtClean="0"/>
              <a:t>1) Debe estar cuberto con todos os detalles:  nome da empresa, nome do estudante, centro de formación, datas da mobilidade e debe incluír </a:t>
            </a:r>
            <a:r>
              <a:rPr lang="gl-ES" sz="2000" i="1" u="sng" dirty="0" smtClean="0"/>
              <a:t>as tarefas realizadas </a:t>
            </a:r>
            <a:r>
              <a:rPr lang="gl-ES" sz="2000" dirty="0" smtClean="0"/>
              <a:t>polo estudante (márcase por ser un erro común) e estar asinado</a:t>
            </a:r>
            <a:r>
              <a:rPr lang="gl-ES" sz="2000" u="sng" dirty="0" smtClean="0"/>
              <a:t> e selado no orixinal</a:t>
            </a:r>
            <a:r>
              <a:rPr lang="gl-ES" sz="2000" dirty="0" smtClean="0"/>
              <a:t>.</a:t>
            </a:r>
          </a:p>
          <a:p>
            <a:pPr eaLnBrk="1" hangingPunct="1">
              <a:buFont typeface="Georgia" pitchFamily="18" charset="0"/>
              <a:buNone/>
            </a:pPr>
            <a:endParaRPr lang="gl-ES" sz="2000" dirty="0" smtClean="0"/>
          </a:p>
          <a:p>
            <a:pPr eaLnBrk="1" hangingPunct="1">
              <a:buFont typeface="Georgia" pitchFamily="18" charset="0"/>
              <a:buNone/>
            </a:pPr>
            <a:r>
              <a:rPr lang="gl-ES" sz="2000" dirty="0" smtClean="0"/>
              <a:t>   2) Recoméndase ó beneficiario pedir </a:t>
            </a:r>
            <a:r>
              <a:rPr lang="gl-ES" sz="2000" dirty="0" err="1" smtClean="0"/>
              <a:t>alomenos</a:t>
            </a:r>
            <a:r>
              <a:rPr lang="gl-ES" sz="2000" dirty="0" smtClean="0"/>
              <a:t> 2 orixinais,  debido a que un documento orixinal debe quedar na Consellería</a:t>
            </a:r>
          </a:p>
        </p:txBody>
      </p:sp>
    </p:spTree>
    <p:extLst>
      <p:ext uri="{BB962C8B-B14F-4D97-AF65-F5344CB8AC3E}">
        <p14:creationId xmlns:p14="http://schemas.microsoft.com/office/powerpoint/2010/main" val="17290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dirty="0"/>
              <a:t>- Todos os </a:t>
            </a:r>
            <a:r>
              <a:rPr lang="es-ES" dirty="0" err="1"/>
              <a:t>estudantes</a:t>
            </a:r>
            <a:r>
              <a:rPr lang="es-ES" dirty="0"/>
              <a:t> </a:t>
            </a:r>
            <a:r>
              <a:rPr lang="es-ES" dirty="0" smtClean="0"/>
              <a:t>deben cubrir </a:t>
            </a:r>
            <a:r>
              <a:rPr lang="es-ES" dirty="0"/>
              <a:t>un informe final en </a:t>
            </a:r>
            <a:r>
              <a:rPr lang="es-ES" dirty="0" err="1" smtClean="0"/>
              <a:t>liña</a:t>
            </a:r>
            <a:r>
              <a:rPr lang="es-ES" dirty="0" smtClean="0"/>
              <a:t> (</a:t>
            </a:r>
            <a:r>
              <a:rPr lang="es-ES" dirty="0"/>
              <a:t>Cuestionario UE) </a:t>
            </a:r>
            <a:r>
              <a:rPr lang="es-ES" dirty="0" err="1"/>
              <a:t>ao</a:t>
            </a:r>
            <a:r>
              <a:rPr lang="es-ES" dirty="0"/>
              <a:t> termo do </a:t>
            </a:r>
            <a:r>
              <a:rPr lang="es-ES" dirty="0" err="1"/>
              <a:t>seu</a:t>
            </a: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mobilidade</a:t>
            </a:r>
            <a:r>
              <a:rPr lang="es-ES" dirty="0" smtClean="0"/>
              <a:t>.</a:t>
            </a:r>
          </a:p>
          <a:p>
            <a:pPr marL="109537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lang="es-ES" dirty="0" smtClean="0"/>
              <a:t>CUESTIONARIO UE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110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ES" sz="3600" dirty="0" smtClean="0"/>
              <a:t>AVALIACIÓN LINGÜÍSTICA FINAL ONLINE</a:t>
            </a:r>
            <a:endParaRPr lang="es-ES" sz="3600" dirty="0"/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45638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gl-ES" dirty="0"/>
          </a:p>
          <a:p>
            <a:endParaRPr lang="gl-ES" dirty="0"/>
          </a:p>
          <a:p>
            <a:r>
              <a:rPr lang="gl-ES" dirty="0"/>
              <a:t>Ao finalizar o seu período de mobilidade, todos os estudantes deberán realizar unha segunda proba de </a:t>
            </a:r>
            <a:r>
              <a:rPr lang="gl-ES" dirty="0" err="1"/>
              <a:t>nivel online</a:t>
            </a:r>
            <a:r>
              <a:rPr lang="gl-ES" dirty="0"/>
              <a:t>.</a:t>
            </a:r>
          </a:p>
          <a:p>
            <a:endParaRPr lang="gl-ES" dirty="0"/>
          </a:p>
        </p:txBody>
      </p:sp>
    </p:spTree>
    <p:extLst>
      <p:ext uri="{BB962C8B-B14F-4D97-AF65-F5344CB8AC3E}">
        <p14:creationId xmlns:p14="http://schemas.microsoft.com/office/powerpoint/2010/main" val="24552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Título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gl-ES" sz="3600" dirty="0"/>
              <a:t>RECOMENDACIÓNS</a:t>
            </a:r>
          </a:p>
        </p:txBody>
      </p:sp>
      <p:sp>
        <p:nvSpPr>
          <p:cNvPr id="27650" name="2 Marcador de contenido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016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sz="4400" dirty="0" smtClean="0"/>
          </a:p>
          <a:p>
            <a:pPr eaLnBrk="1" hangingPunct="1">
              <a:lnSpc>
                <a:spcPct val="80000"/>
              </a:lnSpc>
            </a:pPr>
            <a:r>
              <a:rPr lang="es-ES" sz="3000" dirty="0" err="1" smtClean="0"/>
              <a:t>Facer</a:t>
            </a:r>
            <a:r>
              <a:rPr lang="es-ES" sz="3000" dirty="0" smtClean="0"/>
              <a:t> </a:t>
            </a:r>
            <a:r>
              <a:rPr lang="es-ES" sz="3000" u="sng" dirty="0" smtClean="0"/>
              <a:t>control documental </a:t>
            </a:r>
            <a:r>
              <a:rPr lang="es-ES" sz="3000" dirty="0" smtClean="0"/>
              <a:t>antes de enviar </a:t>
            </a:r>
            <a:r>
              <a:rPr lang="es-ES" sz="3000" dirty="0" err="1" smtClean="0"/>
              <a:t>calquer</a:t>
            </a:r>
            <a:r>
              <a:rPr lang="es-ES" sz="3000" dirty="0" smtClean="0"/>
              <a:t> documento á </a:t>
            </a:r>
            <a:r>
              <a:rPr lang="es-ES" sz="3000" dirty="0" err="1" smtClean="0"/>
              <a:t>Consellería</a:t>
            </a:r>
            <a:r>
              <a:rPr lang="es-ES" sz="3000" dirty="0" smtClean="0"/>
              <a:t> para evitar retrasos innecesarios.</a:t>
            </a:r>
          </a:p>
          <a:p>
            <a:pPr marL="109537" indent="0" eaLnBrk="1" hangingPunct="1">
              <a:lnSpc>
                <a:spcPct val="80000"/>
              </a:lnSpc>
              <a:buNone/>
            </a:pPr>
            <a:endParaRPr lang="es-ES" sz="3000" dirty="0" smtClean="0"/>
          </a:p>
          <a:p>
            <a:pPr eaLnBrk="1" hangingPunct="1">
              <a:lnSpc>
                <a:spcPct val="80000"/>
              </a:lnSpc>
            </a:pPr>
            <a:r>
              <a:rPr lang="es-ES" sz="3000" dirty="0" smtClean="0"/>
              <a:t>O Consorcio </a:t>
            </a:r>
            <a:r>
              <a:rPr lang="es-ES" sz="3000" u="sng" dirty="0" smtClean="0"/>
              <a:t>non</a:t>
            </a:r>
            <a:r>
              <a:rPr lang="es-ES" sz="3000" dirty="0" smtClean="0"/>
              <a:t> precisa </a:t>
            </a:r>
            <a:r>
              <a:rPr lang="es-ES" sz="3000" u="sng" dirty="0" smtClean="0"/>
              <a:t>documentación</a:t>
            </a:r>
            <a:r>
              <a:rPr lang="es-ES" sz="3000" dirty="0" smtClean="0"/>
              <a:t> relativa a </a:t>
            </a:r>
            <a:r>
              <a:rPr lang="es-ES" sz="3000" u="sng" dirty="0" smtClean="0"/>
              <a:t>FCT</a:t>
            </a:r>
          </a:p>
          <a:p>
            <a:pPr eaLnBrk="1" hangingPunct="1">
              <a:lnSpc>
                <a:spcPct val="80000"/>
              </a:lnSpc>
            </a:pPr>
            <a:r>
              <a:rPr lang="es-ES" sz="3000" dirty="0" smtClean="0"/>
              <a:t>A documentación estará disponible na </a:t>
            </a:r>
            <a:r>
              <a:rPr lang="es-ES" sz="3000" dirty="0" err="1" smtClean="0"/>
              <a:t>páxina</a:t>
            </a:r>
            <a:r>
              <a:rPr lang="es-ES" sz="3000" dirty="0"/>
              <a:t> web: </a:t>
            </a:r>
            <a:r>
              <a:rPr lang="es-ES" sz="3000" dirty="0">
                <a:hlinkClick r:id="rId2"/>
              </a:rPr>
              <a:t>http://</a:t>
            </a:r>
            <a:r>
              <a:rPr lang="es-ES" sz="3000" dirty="0" smtClean="0">
                <a:hlinkClick r:id="rId2"/>
              </a:rPr>
              <a:t>www.ribeira.org/erasmus/PracticaEmpresa.php?lang=es</a:t>
            </a:r>
            <a:r>
              <a:rPr lang="es-ES" sz="3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s-ES" sz="1050" dirty="0" smtClean="0"/>
          </a:p>
          <a:p>
            <a:pPr eaLnBrk="1" hangingPunct="1">
              <a:lnSpc>
                <a:spcPct val="80000"/>
              </a:lnSpc>
            </a:pPr>
            <a:endParaRPr lang="es-ES" sz="1050" dirty="0" smtClean="0"/>
          </a:p>
          <a:p>
            <a:pPr eaLnBrk="1" hangingPunct="1">
              <a:lnSpc>
                <a:spcPct val="80000"/>
              </a:lnSpc>
            </a:pPr>
            <a:endParaRPr lang="es-ES" sz="105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s-ES" sz="1050" dirty="0" smtClean="0"/>
              <a:t>	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s-ES" sz="1050" dirty="0" smtClean="0"/>
          </a:p>
          <a:p>
            <a:pPr eaLnBrk="1" hangingPunct="1">
              <a:lnSpc>
                <a:spcPct val="80000"/>
              </a:lnSpc>
            </a:pPr>
            <a:endParaRPr lang="es-ES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ES" sz="3600" dirty="0" smtClean="0"/>
              <a:t>APOIO LINGÜÍSTICO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/>
          <a:lstStyle/>
          <a:p>
            <a:r>
              <a:rPr lang="gl-ES" sz="2400" dirty="0" smtClean="0"/>
              <a:t>A partir do curso 2014-2015 terá lugar, antes da mobilidade, unha </a:t>
            </a:r>
            <a:r>
              <a:rPr lang="gl-ES" sz="2400" b="1" dirty="0" smtClean="0"/>
              <a:t>avaliación inicial</a:t>
            </a:r>
            <a:r>
              <a:rPr lang="gl-ES" sz="2400" dirty="0" smtClean="0"/>
              <a:t> da competencia lingüística na lingua na que se realizarán os estudos/prácticas, e unha </a:t>
            </a:r>
            <a:r>
              <a:rPr lang="gl-ES" sz="2400" b="1" dirty="0" smtClean="0"/>
              <a:t>avaliación final </a:t>
            </a:r>
            <a:r>
              <a:rPr lang="gl-ES" sz="2400" dirty="0" smtClean="0"/>
              <a:t>tras a mobilidade. Esta avaliación realízase con fins estatísticos e non terá ningún efecto na selección dos participantes. </a:t>
            </a:r>
          </a:p>
          <a:p>
            <a:pPr marL="109537" indent="0">
              <a:buNone/>
            </a:pPr>
            <a:endParaRPr lang="gl-ES" sz="2400" dirty="0" smtClean="0"/>
          </a:p>
          <a:p>
            <a:r>
              <a:rPr lang="gl-ES" sz="2400" dirty="0" smtClean="0"/>
              <a:t>Tras a avaliación inicial asignaranse as </a:t>
            </a:r>
            <a:r>
              <a:rPr lang="gl-ES" sz="2400" dirty="0" err="1" smtClean="0"/>
              <a:t>licenzas</a:t>
            </a:r>
            <a:r>
              <a:rPr lang="gl-ES" sz="2400" dirty="0" smtClean="0"/>
              <a:t> necesarias para a realización dun curso en liña por parte daqueles participantes que non alcancen o nivel establecido.</a:t>
            </a:r>
            <a:endParaRPr lang="gl-ES" sz="2400" dirty="0"/>
          </a:p>
        </p:txBody>
      </p:sp>
    </p:spTree>
    <p:extLst>
      <p:ext uri="{BB962C8B-B14F-4D97-AF65-F5344CB8AC3E}">
        <p14:creationId xmlns:p14="http://schemas.microsoft.com/office/powerpoint/2010/main" val="39990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4998"/>
          </a:xfrm>
        </p:spPr>
        <p:txBody>
          <a:bodyPr/>
          <a:lstStyle/>
          <a:p>
            <a:r>
              <a:rPr lang="pt-BR" dirty="0"/>
              <a:t>Matriculados </a:t>
            </a:r>
            <a:r>
              <a:rPr lang="pt-BR" dirty="0" err="1"/>
              <a:t>nunha</a:t>
            </a:r>
            <a:r>
              <a:rPr lang="pt-BR" dirty="0"/>
              <a:t> </a:t>
            </a:r>
            <a:r>
              <a:rPr lang="pt-BR" dirty="0" err="1"/>
              <a:t>Institución</a:t>
            </a:r>
            <a:r>
              <a:rPr lang="pt-BR" dirty="0"/>
              <a:t> de </a:t>
            </a:r>
            <a:r>
              <a:rPr lang="pt-BR" dirty="0" err="1"/>
              <a:t>Educación</a:t>
            </a:r>
            <a:r>
              <a:rPr lang="pt-BR" dirty="0"/>
              <a:t> Superior (HEI), cursando estudos conducentes a unha </a:t>
            </a:r>
            <a:r>
              <a:rPr lang="pt-BR" dirty="0" err="1"/>
              <a:t>titulación</a:t>
            </a:r>
            <a:r>
              <a:rPr lang="pt-BR" dirty="0"/>
              <a:t> </a:t>
            </a:r>
            <a:r>
              <a:rPr lang="pt-BR" dirty="0" err="1" smtClean="0"/>
              <a:t>recoñecida</a:t>
            </a:r>
            <a:r>
              <a:rPr lang="pt-BR" dirty="0" smtClean="0"/>
              <a:t>.</a:t>
            </a:r>
          </a:p>
          <a:p>
            <a:pPr marL="109537" indent="0">
              <a:buNone/>
            </a:pPr>
            <a:endParaRPr lang="pt-BR" dirty="0" smtClean="0"/>
          </a:p>
          <a:p>
            <a:r>
              <a:rPr lang="pt-BR" dirty="0" smtClean="0"/>
              <a:t>Estudantes </a:t>
            </a:r>
            <a:r>
              <a:rPr lang="pt-BR" dirty="0" err="1"/>
              <a:t>recén</a:t>
            </a:r>
            <a:r>
              <a:rPr lang="pt-BR" dirty="0"/>
              <a:t> graduados: </a:t>
            </a:r>
            <a:r>
              <a:rPr lang="pt-BR" dirty="0" err="1"/>
              <a:t>elixidos</a:t>
            </a:r>
            <a:r>
              <a:rPr lang="pt-BR" dirty="0"/>
              <a:t> durante o seu último ano de estudos na </a:t>
            </a:r>
            <a:r>
              <a:rPr lang="pt-BR" dirty="0" err="1"/>
              <a:t>institución</a:t>
            </a:r>
            <a:r>
              <a:rPr lang="pt-BR" dirty="0"/>
              <a:t> e realizando a mobilidade dentro do ano seguinte á </a:t>
            </a:r>
            <a:r>
              <a:rPr lang="pt-BR" dirty="0" err="1"/>
              <a:t>titulación</a:t>
            </a:r>
            <a:r>
              <a:rPr lang="pt-BR" dirty="0"/>
              <a:t>.</a:t>
            </a:r>
            <a:endParaRPr lang="gl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57200" y="764704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s-ES" dirty="0" smtClean="0"/>
              <a:t>ESTUDIANTES </a:t>
            </a:r>
            <a:r>
              <a:rPr lang="es-ES" dirty="0" smtClean="0"/>
              <a:t>ELEXIBLES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37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84390"/>
          </a:xfrm>
        </p:spPr>
        <p:txBody>
          <a:bodyPr/>
          <a:lstStyle/>
          <a:p>
            <a:pPr marL="109537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gl-ES" sz="2400" dirty="0" smtClean="0">
                <a:solidFill>
                  <a:srgbClr val="FF0000"/>
                </a:solidFill>
              </a:rPr>
              <a:t>Asignación inicial:</a:t>
            </a:r>
          </a:p>
          <a:p>
            <a:pPr lvl="0"/>
            <a:r>
              <a:rPr lang="gl-ES" sz="2400" dirty="0" smtClean="0"/>
              <a:t>26 becas de 1.050,00 € (350,00 € x 3 meses)</a:t>
            </a:r>
          </a:p>
          <a:p>
            <a:pPr lvl="0"/>
            <a:endParaRPr lang="gl-ES" sz="2400" dirty="0" smtClean="0"/>
          </a:p>
          <a:p>
            <a:pPr lvl="0">
              <a:buNone/>
            </a:pPr>
            <a:r>
              <a:rPr lang="gl-ES" sz="2400" dirty="0" smtClean="0">
                <a:solidFill>
                  <a:srgbClr val="FF0000"/>
                </a:solidFill>
              </a:rPr>
              <a:t>Gastos imputables en función do destino final: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4807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ES" sz="3600" dirty="0"/>
              <a:t>AXUDA FINANCEIRA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39552" y="3501008"/>
          <a:ext cx="8208912" cy="29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4536504"/>
                <a:gridCol w="2304256"/>
              </a:tblGrid>
              <a:tr h="33444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PRÁCTICAS </a:t>
                      </a:r>
                      <a:endParaRPr kumimoji="0" lang="es-E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30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Grupo 1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Austria, Dinamarca, Finlandia, </a:t>
                      </a:r>
                      <a:r>
                        <a:rPr lang="es-ES" sz="1600" b="1" dirty="0" smtClean="0"/>
                        <a:t>Francia</a:t>
                      </a:r>
                      <a:r>
                        <a:rPr lang="es-ES" sz="1600" dirty="0" smtClean="0"/>
                        <a:t>, </a:t>
                      </a:r>
                      <a:r>
                        <a:rPr lang="es-ES" sz="1600" b="1" dirty="0" smtClean="0"/>
                        <a:t>Irlanda</a:t>
                      </a:r>
                      <a:r>
                        <a:rPr lang="es-ES" sz="1600" dirty="0" smtClean="0"/>
                        <a:t>, </a:t>
                      </a:r>
                      <a:r>
                        <a:rPr lang="es-ES" sz="1600" b="1" dirty="0" smtClean="0"/>
                        <a:t>Italia</a:t>
                      </a:r>
                      <a:r>
                        <a:rPr lang="es-ES" sz="1600" dirty="0" smtClean="0"/>
                        <a:t>, Liechtenstein, Noruega, </a:t>
                      </a:r>
                      <a:r>
                        <a:rPr lang="es-ES" sz="1600" b="1" dirty="0" smtClean="0"/>
                        <a:t>Reino Unido </a:t>
                      </a:r>
                      <a:r>
                        <a:rPr lang="es-ES" sz="1600" dirty="0" smtClean="0"/>
                        <a:t>y Suecia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s-E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400€ / mes </a:t>
                      </a:r>
                      <a:r>
                        <a:rPr kumimoji="0"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Grupo 2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Alemania</a:t>
                      </a:r>
                      <a:r>
                        <a:rPr kumimoji="0"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Bélgica, Chipre, Croacia, Eslovenia, España, Grecia, Islandia, Luxemburgo, Países Bajos, </a:t>
                      </a:r>
                      <a:r>
                        <a:rPr kumimoji="0" lang="es-E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Portugal</a:t>
                      </a:r>
                      <a:r>
                        <a:rPr kumimoji="0"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República Checa y Turquía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s-E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350€ / mes </a:t>
                      </a:r>
                      <a:r>
                        <a:rPr kumimoji="0"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</a:tr>
              <a:tr h="334444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Grupo 3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Bulgaria, Eslovaquia, Estonia, Hungría, Letonia, Lituania, </a:t>
                      </a:r>
                      <a:r>
                        <a:rPr kumimoji="0" lang="es-E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Malta</a:t>
                      </a:r>
                      <a:r>
                        <a:rPr kumimoji="0"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Polonia, </a:t>
                      </a:r>
                      <a:r>
                        <a:rPr kumimoji="0" lang="es-E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Rumanía</a:t>
                      </a:r>
                      <a:r>
                        <a:rPr kumimoji="0"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antigua República Yugoslava de Macedonia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s-E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300€ / mes </a:t>
                      </a:r>
                      <a:r>
                        <a:rPr kumimoji="0"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95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As </a:t>
            </a:r>
            <a:r>
              <a:rPr lang="es-ES" dirty="0" err="1"/>
              <a:t>mobilidades</a:t>
            </a:r>
            <a:r>
              <a:rPr lang="es-ES" dirty="0"/>
              <a:t> de alumnado </a:t>
            </a:r>
            <a:r>
              <a:rPr lang="es-ES" dirty="0" err="1"/>
              <a:t>realizaranse</a:t>
            </a:r>
            <a:r>
              <a:rPr lang="es-ES" dirty="0"/>
              <a:t> no período comprendido entre 1 de marzo </a:t>
            </a:r>
            <a:r>
              <a:rPr lang="es-ES" dirty="0" err="1"/>
              <a:t>ao</a:t>
            </a:r>
            <a:r>
              <a:rPr lang="es-ES" dirty="0"/>
              <a:t> 30  de </a:t>
            </a:r>
            <a:r>
              <a:rPr lang="es-ES" dirty="0" err="1"/>
              <a:t>xuño</a:t>
            </a:r>
            <a:r>
              <a:rPr lang="es-ES" dirty="0"/>
              <a:t> de 2015. </a:t>
            </a:r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ES" sz="3600" dirty="0" smtClean="0"/>
              <a:t>DATA DE REALIZACIÓN DA ESTADÍA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9011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038722" y="3679676"/>
            <a:ext cx="7772400" cy="13620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	</a:t>
            </a:r>
            <a:endParaRPr lang="es-ES" dirty="0"/>
          </a:p>
        </p:txBody>
      </p:sp>
      <p:sp>
        <p:nvSpPr>
          <p:cNvPr id="3" name="2 Título"/>
          <p:cNvSpPr txBox="1">
            <a:spLocks/>
          </p:cNvSpPr>
          <p:nvPr/>
        </p:nvSpPr>
        <p:spPr bwMode="auto">
          <a:xfrm>
            <a:off x="755576" y="2636912"/>
            <a:ext cx="7772400" cy="21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 algn="ctr" eaLnBrk="0" hangingPunct="0">
              <a:defRPr/>
            </a:pPr>
            <a:r>
              <a:rPr kumimoji="0" lang="es-ES" sz="4300" b="1" i="0" u="none" strike="noStrike" kern="1200" cap="none" spc="0" normalizeH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0099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4300" b="1" i="0" u="none" strike="noStrike" kern="1200" cap="none" spc="0" normalizeH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0099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4300" b="1" i="0" u="none" strike="noStrike" kern="1200" cap="none" spc="0" normalizeH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0099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4300" b="1" i="0" u="none" strike="noStrike" kern="1200" cap="none" spc="0" normalizeH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0099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s-ES" sz="4300" b="1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0099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s-ES" sz="4300" b="1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0099"/>
                </a:solidFill>
                <a:latin typeface="+mn-lt"/>
              </a:rPr>
              <a:t>DOCUMENTACIÓN </a:t>
            </a:r>
            <a:r>
              <a:rPr kumimoji="0" lang="es-ES" sz="4300" b="1" i="0" u="none" strike="noStrike" kern="1200" cap="none" spc="0" normalizeH="0" noProof="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000099"/>
                </a:solidFill>
                <a:uLnTx/>
                <a:uFillTx/>
                <a:latin typeface="+mn-lt"/>
                <a:ea typeface="+mj-ea"/>
                <a:cs typeface="+mj-cs"/>
              </a:rPr>
              <a:t>ANTERIOR A MOBILIDADE</a:t>
            </a:r>
            <a:endParaRPr kumimoji="0" lang="es-ES" sz="4300" b="1" i="0" u="none" strike="noStrike" kern="1200" cap="none" spc="0" normalizeH="0" noProof="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rgbClr val="000099"/>
              </a:solidFill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21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gl-ES" sz="3600" dirty="0"/>
              <a:t>BUSCA DE EMPRESA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sz="2000" dirty="0" smtClean="0"/>
          </a:p>
          <a:p>
            <a:pPr marL="109537" indent="0" eaLnBrk="1" hangingPunct="1">
              <a:lnSpc>
                <a:spcPct val="80000"/>
              </a:lnSpc>
              <a:buNone/>
            </a:pPr>
            <a:r>
              <a:rPr lang="gl-ES" sz="2000" dirty="0"/>
              <a:t>Antes do </a:t>
            </a:r>
            <a:r>
              <a:rPr lang="gl-ES" sz="2000" b="1" dirty="0"/>
              <a:t>16 de febreiro de 2015</a:t>
            </a:r>
            <a:r>
              <a:rPr lang="gl-ES" sz="2000" dirty="0"/>
              <a:t>, os centros enviarán a proposta de selección do alumnado participante </a:t>
            </a:r>
            <a:r>
              <a:rPr lang="gl-ES" sz="2000" dirty="0" smtClean="0"/>
              <a:t>(</a:t>
            </a:r>
            <a:r>
              <a:rPr lang="gl-ES" sz="2000" b="1" dirty="0" smtClean="0"/>
              <a:t>ou renuncia</a:t>
            </a:r>
            <a:r>
              <a:rPr lang="gl-ES" sz="2000" dirty="0" smtClean="0"/>
              <a:t>) e </a:t>
            </a:r>
            <a:r>
              <a:rPr lang="gl-ES" sz="2000" dirty="0"/>
              <a:t>unha listaxe de alumnado en </a:t>
            </a:r>
            <a:r>
              <a:rPr lang="gl-ES" sz="2000" dirty="0" smtClean="0"/>
              <a:t>reserva (</a:t>
            </a:r>
            <a:r>
              <a:rPr lang="gl-ES" sz="2000" dirty="0" err="1" smtClean="0">
                <a:hlinkClick r:id="rId2"/>
              </a:rPr>
              <a:t>praxeuropa@gmail</a:t>
            </a:r>
            <a:r>
              <a:rPr lang="gl-ES" sz="2000" dirty="0" smtClean="0">
                <a:hlinkClick r:id="rId2"/>
              </a:rPr>
              <a:t>.</a:t>
            </a:r>
            <a:r>
              <a:rPr lang="gl-ES" sz="2000" dirty="0" err="1" smtClean="0">
                <a:hlinkClick r:id="rId2"/>
              </a:rPr>
              <a:t>com</a:t>
            </a:r>
            <a:r>
              <a:rPr lang="gl-ES" sz="2000" dirty="0" smtClean="0"/>
              <a:t>): </a:t>
            </a:r>
          </a:p>
          <a:p>
            <a:pPr eaLnBrk="1" hangingPunct="1">
              <a:lnSpc>
                <a:spcPct val="80000"/>
              </a:lnSpc>
            </a:pPr>
            <a:r>
              <a:rPr lang="gl-ES" sz="2000" dirty="0" smtClean="0"/>
              <a:t>Copia </a:t>
            </a:r>
            <a:r>
              <a:rPr lang="gl-ES" sz="2000" dirty="0"/>
              <a:t>do DNI dos alumnos seleccionados </a:t>
            </a:r>
          </a:p>
          <a:p>
            <a:pPr eaLnBrk="1" hangingPunct="1">
              <a:lnSpc>
                <a:spcPct val="80000"/>
              </a:lnSpc>
            </a:pPr>
            <a:r>
              <a:rPr lang="gl-ES" sz="2000" dirty="0" smtClean="0"/>
              <a:t>Certificación </a:t>
            </a:r>
            <a:r>
              <a:rPr lang="gl-ES" sz="2000" dirty="0"/>
              <a:t>bancaria co número de conta (IBAN). </a:t>
            </a:r>
            <a:endParaRPr lang="gl-ES" sz="2000" dirty="0" smtClean="0"/>
          </a:p>
          <a:p>
            <a:pPr eaLnBrk="1" hangingPunct="1">
              <a:lnSpc>
                <a:spcPct val="80000"/>
              </a:lnSpc>
            </a:pPr>
            <a:r>
              <a:rPr lang="gl-ES" sz="2000" dirty="0" err="1" smtClean="0"/>
              <a:t>Curriculo</a:t>
            </a:r>
            <a:r>
              <a:rPr lang="gl-ES" sz="2000" dirty="0" smtClean="0"/>
              <a:t> no formato </a:t>
            </a:r>
            <a:r>
              <a:rPr lang="gl-ES" sz="2000" dirty="0" err="1" smtClean="0"/>
              <a:t>Europass</a:t>
            </a:r>
            <a:r>
              <a:rPr lang="gl-ES" sz="2000" dirty="0" smtClean="0"/>
              <a:t>. </a:t>
            </a:r>
            <a:r>
              <a:rPr lang="pt-BR" sz="2000" dirty="0"/>
              <a:t>O modelo pode </a:t>
            </a:r>
            <a:r>
              <a:rPr lang="pt-BR" sz="2000" dirty="0" err="1"/>
              <a:t>descargarse</a:t>
            </a:r>
            <a:r>
              <a:rPr lang="pt-BR" sz="2000" dirty="0"/>
              <a:t> no seguinte </a:t>
            </a:r>
            <a:r>
              <a:rPr lang="pt-BR" sz="2000" dirty="0" smtClean="0"/>
              <a:t>vinculo: </a:t>
            </a:r>
            <a:r>
              <a:rPr lang="pt-BR" sz="2000" dirty="0" smtClean="0">
                <a:hlinkClick r:id="rId3"/>
              </a:rPr>
              <a:t>http</a:t>
            </a:r>
            <a:r>
              <a:rPr lang="pt-BR" sz="2000" dirty="0">
                <a:hlinkClick r:id="rId3"/>
              </a:rPr>
              <a:t>://</a:t>
            </a:r>
            <a:r>
              <a:rPr lang="pt-BR" sz="2000" dirty="0" smtClean="0">
                <a:hlinkClick r:id="rId3"/>
              </a:rPr>
              <a:t>europass.cedefop.europa.eu/es/documents/curriculum-vitae</a:t>
            </a:r>
            <a:r>
              <a:rPr lang="pt-BR" sz="2000" dirty="0" smtClean="0"/>
              <a:t>. </a:t>
            </a:r>
          </a:p>
          <a:p>
            <a:pPr marL="109537" indent="0" eaLnBrk="1" hangingPunct="1">
              <a:lnSpc>
                <a:spcPct val="80000"/>
              </a:lnSpc>
              <a:buNone/>
            </a:pPr>
            <a:r>
              <a:rPr lang="gl-ES" sz="2000" dirty="0" smtClean="0"/>
              <a:t>Esta </a:t>
            </a:r>
            <a:r>
              <a:rPr lang="gl-ES" sz="2000" dirty="0"/>
              <a:t>información deberase enviar en formato de arquivo </a:t>
            </a:r>
            <a:r>
              <a:rPr lang="gl-ES" sz="2000" dirty="0" err="1" smtClean="0"/>
              <a:t>pdf</a:t>
            </a:r>
            <a:r>
              <a:rPr lang="gl-ES" sz="2000" dirty="0" smtClean="0"/>
              <a:t>. Nalgúns casos poderá solicitarse documentación/información extra para realizar a selección da empresa.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gl-ES" sz="180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gl-ES" sz="1800" dirty="0" smtClean="0">
                <a:solidFill>
                  <a:srgbClr val="FF0000"/>
                </a:solidFill>
              </a:rPr>
              <a:t>IMPORTANTE:  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gl-ES" sz="1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AutoNum type="arabicParenR"/>
            </a:pPr>
            <a:r>
              <a:rPr lang="gl-ES" sz="1800" dirty="0" smtClean="0"/>
              <a:t>O currículo debe ser emitido en </a:t>
            </a:r>
            <a:r>
              <a:rPr lang="gl-ES" sz="1800" b="1" i="1" u="sng" dirty="0" smtClean="0"/>
              <a:t>inglés</a:t>
            </a:r>
            <a:r>
              <a:rPr lang="gl-ES" sz="1800" dirty="0" smtClean="0"/>
              <a:t> ou no idioma de destino do estudante.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AutoNum type="arabicParenR"/>
            </a:pPr>
            <a:r>
              <a:rPr lang="gl-ES" sz="1800" dirty="0" smtClean="0"/>
              <a:t>O/a profesor/a debe indicar as preferencias do estudante en canto a países de destino. Recoméndase incluír un mínimo de tres por orde de preferencia.  </a:t>
            </a:r>
            <a:endParaRPr lang="gl-ES" sz="1600" dirty="0" smtClean="0"/>
          </a:p>
        </p:txBody>
      </p:sp>
    </p:spTree>
    <p:extLst>
      <p:ext uri="{BB962C8B-B14F-4D97-AF65-F5344CB8AC3E}">
        <p14:creationId xmlns:p14="http://schemas.microsoft.com/office/powerpoint/2010/main" val="14622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4350"/>
          </a:xfrm>
        </p:spPr>
        <p:txBody>
          <a:bodyPr/>
          <a:lstStyle/>
          <a:p>
            <a:pPr marL="109537" indent="0">
              <a:buNone/>
            </a:pPr>
            <a:r>
              <a:rPr lang="gl-ES" sz="2000" b="1" dirty="0" smtClean="0"/>
              <a:t>Factores</a:t>
            </a:r>
            <a:r>
              <a:rPr lang="gl-ES" sz="2000" dirty="0" smtClean="0"/>
              <a:t> a ter en conta: </a:t>
            </a:r>
          </a:p>
          <a:p>
            <a:pPr lvl="0"/>
            <a:r>
              <a:rPr lang="gl-ES" sz="2000" dirty="0" smtClean="0"/>
              <a:t>Expediente académico de cada candidato/a.</a:t>
            </a:r>
          </a:p>
          <a:p>
            <a:pPr lvl="0"/>
            <a:r>
              <a:rPr lang="gl-ES" sz="2000" dirty="0" smtClean="0"/>
              <a:t>Competencia lingüística no idioma do país de destino/ou inglés, segundo os casos. Valorarase positivamente cursos ou probas de nivel que certifiquen que o participante ten o nivel de idiomas correspondente.</a:t>
            </a:r>
          </a:p>
          <a:p>
            <a:pPr lvl="0"/>
            <a:r>
              <a:rPr lang="gl-ES" sz="2000" dirty="0" smtClean="0"/>
              <a:t>Grao de madureza persoal.</a:t>
            </a:r>
          </a:p>
          <a:p>
            <a:pPr lvl="0"/>
            <a:r>
              <a:rPr lang="gl-ES" sz="2000" dirty="0" smtClean="0"/>
              <a:t>Motivación profesional.</a:t>
            </a:r>
          </a:p>
          <a:p>
            <a:pPr lvl="0"/>
            <a:endParaRPr lang="gl-ES" sz="2000" dirty="0" smtClean="0"/>
          </a:p>
          <a:p>
            <a:pPr marL="109537" indent="0">
              <a:buNone/>
            </a:pPr>
            <a:r>
              <a:rPr lang="gl-ES" sz="2000" dirty="0" smtClean="0"/>
              <a:t>En relación a estes dous últimos puntos, realizarase unha entrevista en profundidade co responsable de orientación do centro, para detectar os intereses e motivacións do participante.</a:t>
            </a:r>
          </a:p>
          <a:p>
            <a:endParaRPr lang="gl-ES" sz="2000" dirty="0" smtClean="0"/>
          </a:p>
          <a:p>
            <a:endParaRPr lang="gl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457200" y="764704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s-ES" dirty="0" smtClean="0"/>
              <a:t>SELECCIÓN DE PARTICIPANTES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52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1041</TotalTime>
  <Words>1091</Words>
  <Application>Microsoft Office PowerPoint</Application>
  <PresentationFormat>Presentación en pantalla (4:3)</PresentationFormat>
  <Paragraphs>186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Urbano</vt:lpstr>
      <vt:lpstr>CONSORCIO ERASMUS</vt:lpstr>
      <vt:lpstr>Cadro Resumo de documentos Erasmus</vt:lpstr>
      <vt:lpstr>APOIO LINGÜÍSTICO</vt:lpstr>
      <vt:lpstr>Presentación de PowerPoint</vt:lpstr>
      <vt:lpstr>AXUDA FINANCEIRA</vt:lpstr>
      <vt:lpstr>DATA DE REALIZACIÓN DA ESTADÍA</vt:lpstr>
      <vt:lpstr> </vt:lpstr>
      <vt:lpstr>BUSCA DE EMPRESA</vt:lpstr>
      <vt:lpstr>Presentación de PowerPoint</vt:lpstr>
      <vt:lpstr>Presentación de PowerPoint</vt:lpstr>
      <vt:lpstr>Presentación de PowerPoint</vt:lpstr>
      <vt:lpstr>ACORDO DE FORMACIÓN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RECOMENDACIÓNS</vt:lpstr>
      <vt:lpstr>DOCUMENTACIÓN DURANTE A MOBILIDADE</vt:lpstr>
      <vt:lpstr>Presentación de PowerPoint</vt:lpstr>
      <vt:lpstr>DOCUMENTACIÓN  AO REGRESO DO ESTUDANTE</vt:lpstr>
      <vt:lpstr>RECOÑECEMENTO</vt:lpstr>
      <vt:lpstr>CERTIFICADO DE ESTADÍA</vt:lpstr>
      <vt:lpstr>CUESTIONARIO UE</vt:lpstr>
      <vt:lpstr>AVALIACIÓN LINGÜÍSTICA FINAL ONLINE</vt:lpstr>
      <vt:lpstr>RECOMENDACIÓNS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CONSORCIO ERASMUS</dc:title>
  <dc:creator>ROSA</dc:creator>
  <cp:lastModifiedBy>Anuska</cp:lastModifiedBy>
  <cp:revision>178</cp:revision>
  <dcterms:created xsi:type="dcterms:W3CDTF">2013-08-08T13:55:40Z</dcterms:created>
  <dcterms:modified xsi:type="dcterms:W3CDTF">2015-01-16T08:22:40Z</dcterms:modified>
</cp:coreProperties>
</file>